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2" r:id="rId2"/>
    <p:sldMasterId id="2147483674" r:id="rId3"/>
  </p:sldMasterIdLst>
  <p:notesMasterIdLst>
    <p:notesMasterId r:id="rId23"/>
  </p:notesMasterIdLst>
  <p:sldIdLst>
    <p:sldId id="257" r:id="rId4"/>
    <p:sldId id="270" r:id="rId5"/>
    <p:sldId id="271" r:id="rId6"/>
    <p:sldId id="272" r:id="rId7"/>
    <p:sldId id="273" r:id="rId8"/>
    <p:sldId id="274" r:id="rId9"/>
    <p:sldId id="275" r:id="rId10"/>
    <p:sldId id="276" r:id="rId11"/>
    <p:sldId id="277" r:id="rId12"/>
    <p:sldId id="278" r:id="rId13"/>
    <p:sldId id="279" r:id="rId14"/>
    <p:sldId id="280" r:id="rId15"/>
    <p:sldId id="281" r:id="rId16"/>
    <p:sldId id="282" r:id="rId17"/>
    <p:sldId id="283" r:id="rId18"/>
    <p:sldId id="284" r:id="rId19"/>
    <p:sldId id="285" r:id="rId20"/>
    <p:sldId id="286" r:id="rId21"/>
    <p:sldId id="287" r:id="rId2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Střední styl 2 – zvýraznění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Střední styl 2 – zvýraznění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35758FB7-9AC5-4552-8A53-C91805E547FA}" styleName="Styl s motivem 1 – zvýraznění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284E427A-3D55-4303-BF80-6455036E1DE7}" styleName="Styl s motivem 1 – zvýraznění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5" d="100"/>
          <a:sy n="75" d="100"/>
        </p:scale>
        <p:origin x="-1008" y="-8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theme" Target="theme/theme1.xml"/><Relationship Id="rId3" Type="http://schemas.openxmlformats.org/officeDocument/2006/relationships/slideMaster" Target="slideMasters/slideMaster2.xml"/><Relationship Id="rId21" Type="http://schemas.openxmlformats.org/officeDocument/2006/relationships/slide" Target="slides/slide18.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viewProps" Target="viewProps.xml"/><Relationship Id="rId2" Type="http://schemas.openxmlformats.org/officeDocument/2006/relationships/slideMaster" Target="slideMasters/slideMaster1.xml"/><Relationship Id="rId16" Type="http://schemas.openxmlformats.org/officeDocument/2006/relationships/slide" Target="slides/slide13.xml"/><Relationship Id="rId20" Type="http://schemas.openxmlformats.org/officeDocument/2006/relationships/slide" Target="slides/slide17.xml"/><Relationship Id="rId1" Type="http://schemas.openxmlformats.org/officeDocument/2006/relationships/customXml" Target="../customXml/item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presProps" Target="presProps.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notesMaster" Target="notesMasters/notesMaster1.xml"/><Relationship Id="rId10" Type="http://schemas.openxmlformats.org/officeDocument/2006/relationships/slide" Target="slides/slide7.xml"/><Relationship Id="rId19" Type="http://schemas.openxmlformats.org/officeDocument/2006/relationships/slide" Target="slides/slide16.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B023FD0-D7E5-4C01-A6C5-F025B69FB103}" type="datetimeFigureOut">
              <a:rPr lang="en-US" smtClean="0"/>
              <a:t>11/9/2011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48479B2-B137-4FAA-B6DC-C594B6658870}" type="slidenum">
              <a:rPr lang="en-US" smtClean="0"/>
              <a:t>‹#›</a:t>
            </a:fld>
            <a:endParaRPr lang="en-US"/>
          </a:p>
        </p:txBody>
      </p:sp>
    </p:spTree>
    <p:extLst>
      <p:ext uri="{BB962C8B-B14F-4D97-AF65-F5344CB8AC3E}">
        <p14:creationId xmlns:p14="http://schemas.microsoft.com/office/powerpoint/2010/main" val="3268279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11/9/2011 6:52 AM</a:t>
            </a:fld>
            <a:endParaRPr lang="en-US" dirty="0"/>
          </a:p>
        </p:txBody>
      </p:sp>
      <p:sp>
        <p:nvSpPr>
          <p:cNvPr id="6" name="Footer Placeholder 5"/>
          <p:cNvSpPr>
            <a:spLocks noGrp="1"/>
          </p:cNvSpPr>
          <p:nvPr>
            <p:ph type="ftr" sz="quarter" idx="12"/>
          </p:nvPr>
        </p:nvSpPr>
        <p:spPr>
          <a:xfrm>
            <a:off x="0" y="8685213"/>
            <a:ext cx="6172200" cy="457200"/>
          </a:xfrm>
        </p:spPr>
        <p:txBody>
          <a:bodyPr/>
          <a:lstStyle/>
          <a:p>
            <a:r>
              <a:rPr lang="en-US" sz="500" dirty="0" smtClean="0">
                <a:solidFill>
                  <a:srgbClr val="000000"/>
                </a:solidFill>
              </a:rPr>
              <a:t>© 2007 Microsoft Corporation. All rights reserved. Microsoft, Windows, Windows Vista and other product names are or may be registered trademarks and/or trademarks in the U.S. and/or other countries.</a:t>
            </a:r>
          </a:p>
          <a:p>
            <a:r>
              <a:rPr lang="en-US" sz="500" dirty="0"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smtClean="0">
                <a:solidFill>
                  <a:srgbClr val="000000"/>
                </a:solidFill>
              </a:rPr>
            </a:br>
            <a:r>
              <a:rPr lang="en-US" sz="500" dirty="0" smtClean="0">
                <a:solidFill>
                  <a:srgbClr val="000000"/>
                </a:solidFill>
              </a:rPr>
              <a:t>MICROSOFT MAKES NO WARRANTIES, EXPRESS, IMPLIED OR STATUTORY, AS TO THE INFORMATION IN THIS PRESENTATION.</a:t>
            </a:r>
          </a:p>
          <a:p>
            <a:endParaRPr lang="en-US" sz="500" dirty="0"/>
          </a:p>
        </p:txBody>
      </p:sp>
      <p:sp>
        <p:nvSpPr>
          <p:cNvPr id="7" name="Slide Number Placeholder 6"/>
          <p:cNvSpPr>
            <a:spLocks noGrp="1"/>
          </p:cNvSpPr>
          <p:nvPr>
            <p:ph type="sldNum" sz="quarter" idx="13"/>
          </p:nvPr>
        </p:nvSpPr>
        <p:spPr>
          <a:xfrm>
            <a:off x="6172199" y="8685213"/>
            <a:ext cx="684213" cy="457200"/>
          </a:xfrm>
        </p:spPr>
        <p:txBody>
          <a:bodyPr/>
          <a:lstStyle/>
          <a:p>
            <a:fld id="{EC87E0CF-87F6-4B58-B8B8-DCAB2DAAF3CA}" type="slidenum">
              <a:rPr lang="en-US" smtClean="0"/>
              <a:pPr/>
              <a:t>1</a:t>
            </a:fld>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í snímek">
    <p:spTree>
      <p:nvGrpSpPr>
        <p:cNvPr id="1" name=""/>
        <p:cNvGrpSpPr/>
        <p:nvPr/>
      </p:nvGrpSpPr>
      <p:grpSpPr>
        <a:xfrm>
          <a:off x="0" y="0"/>
          <a:ext cx="0" cy="0"/>
          <a:chOff x="0" y="0"/>
          <a:chExt cx="0" cy="0"/>
        </a:xfrm>
      </p:grpSpPr>
      <p:sp>
        <p:nvSpPr>
          <p:cNvPr id="2" name="Title 1"/>
          <p:cNvSpPr>
            <a:spLocks noGrp="1"/>
          </p:cNvSpPr>
          <p:nvPr>
            <p:ph type="ctrTitle"/>
          </p:nvPr>
        </p:nvSpPr>
        <p:spPr>
          <a:xfrm>
            <a:off x="730250" y="1905000"/>
            <a:ext cx="7681913" cy="1523495"/>
          </a:xfrm>
        </p:spPr>
        <p:txBody>
          <a:bodyPr>
            <a:noAutofit/>
          </a:bodyPr>
          <a:lstStyle>
            <a:lvl1pPr>
              <a:lnSpc>
                <a:spcPct val="90000"/>
              </a:lnSpc>
              <a:defRPr sz="5400">
                <a:gradFill flip="none" rotWithShape="1">
                  <a:gsLst>
                    <a:gs pos="0">
                      <a:schemeClr val="accent1"/>
                    </a:gs>
                    <a:gs pos="86000">
                      <a:srgbClr val="FFFF99"/>
                    </a:gs>
                    <a:gs pos="86000">
                      <a:srgbClr val="F6AE1E"/>
                    </a:gs>
                  </a:gsLst>
                  <a:lin ang="5400000" scaled="0"/>
                  <a:tileRect/>
                </a:gradFill>
                <a:effectLst/>
              </a:defRPr>
            </a:lvl1pPr>
          </a:lstStyle>
          <a:p>
            <a:r>
              <a:rPr lang="cs-CZ" smtClean="0"/>
              <a:t>Kliknutím lze upravit styl.</a:t>
            </a:r>
            <a:endParaRPr lang="en-US" dirty="0"/>
          </a:p>
        </p:txBody>
      </p:sp>
      <p:sp>
        <p:nvSpPr>
          <p:cNvPr id="3" name="Subtitle 2"/>
          <p:cNvSpPr>
            <a:spLocks noGrp="1"/>
          </p:cNvSpPr>
          <p:nvPr>
            <p:ph type="subTitle" idx="1"/>
          </p:nvPr>
        </p:nvSpPr>
        <p:spPr>
          <a:xfrm>
            <a:off x="730249" y="4344988"/>
            <a:ext cx="7681913" cy="461665"/>
          </a:xfrm>
        </p:spPr>
        <p:txBody>
          <a:bodyPr>
            <a:noAutofit/>
          </a:bodyPr>
          <a:lstStyle>
            <a:lvl1pPr marL="0" indent="0" algn="l">
              <a:lnSpc>
                <a:spcPct val="90000"/>
              </a:lnSpc>
              <a:spcBef>
                <a:spcPts val="0"/>
              </a:spcBef>
              <a:buNone/>
              <a:defRPr>
                <a:solidFill>
                  <a:schemeClr val="bg1"/>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cs-CZ" smtClean="0"/>
              <a:t>Kliknutím lze upravit styl předlohy.</a:t>
            </a:r>
            <a:endParaRPr lang="en-US" dirty="0"/>
          </a:p>
        </p:txBody>
      </p:sp>
    </p:spTree>
  </p:cSld>
  <p:clrMapOvr>
    <a:masterClrMapping/>
  </p:clrMapOvr>
  <p:transition>
    <p:fad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2_Title and Content">
    <p:bg bwMode="black">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white"/>
        <p:txBody>
          <a:bodyPr/>
          <a:lstStyle/>
          <a:p>
            <a:r>
              <a:rPr lang="cs-CZ" smtClean="0"/>
              <a:t>Kliknutím lze upravit styl.</a:t>
            </a:r>
            <a:endParaRPr lang="en-US" dirty="0"/>
          </a:p>
        </p:txBody>
      </p:sp>
      <p:sp>
        <p:nvSpPr>
          <p:cNvPr id="6" name="Text Placeholder 5"/>
          <p:cNvSpPr>
            <a:spLocks noGrp="1"/>
          </p:cNvSpPr>
          <p:nvPr>
            <p:ph type="body" sz="quarter" idx="10"/>
          </p:nvPr>
        </p:nvSpPr>
        <p:spPr bwMode="white">
          <a:xfrm>
            <a:off x="381000" y="1411553"/>
            <a:ext cx="8382000" cy="2200602"/>
          </a:xfrm>
        </p:spPr>
        <p:txBody>
          <a:bodyPr/>
          <a:lstStyle>
            <a:lvl1pPr>
              <a:buClr>
                <a:schemeClr val="tx1"/>
              </a:buClr>
              <a:buSzPct val="70000"/>
              <a:buFont typeface="Wingdings" pitchFamily="2" charset="2"/>
              <a:buChar char="l"/>
              <a:defRPr>
                <a:solidFill>
                  <a:schemeClr val="tx1"/>
                </a:solidFill>
              </a:defRPr>
            </a:lvl1pPr>
            <a:lvl2pPr>
              <a:buClr>
                <a:schemeClr val="tx1"/>
              </a:buClr>
              <a:buSzPct val="70000"/>
              <a:buFont typeface="Wingdings" pitchFamily="2" charset="2"/>
              <a:buChar char="l"/>
              <a:defRPr>
                <a:solidFill>
                  <a:schemeClr val="tx1"/>
                </a:solidFill>
              </a:defRPr>
            </a:lvl2pPr>
            <a:lvl3pPr>
              <a:buClr>
                <a:schemeClr val="tx1"/>
              </a:buClr>
              <a:buSzPct val="70000"/>
              <a:buFont typeface="Wingdings" pitchFamily="2" charset="2"/>
              <a:buChar char="l"/>
              <a:defRPr>
                <a:solidFill>
                  <a:schemeClr val="tx1"/>
                </a:solidFill>
              </a:defRPr>
            </a:lvl3pPr>
            <a:lvl4pPr>
              <a:buClr>
                <a:schemeClr val="tx1"/>
              </a:buClr>
              <a:buSzPct val="70000"/>
              <a:buFont typeface="Wingdings" pitchFamily="2" charset="2"/>
              <a:buChar char="l"/>
              <a:defRPr>
                <a:solidFill>
                  <a:schemeClr val="tx1"/>
                </a:solidFill>
              </a:defRPr>
            </a:lvl4pPr>
            <a:lvl5pPr>
              <a:buClr>
                <a:schemeClr val="tx1"/>
              </a:buClr>
              <a:buSzPct val="70000"/>
              <a:buFont typeface="Wingdings" pitchFamily="2" charset="2"/>
              <a:buChar char="l"/>
              <a:defRPr>
                <a:solidFill>
                  <a:schemeClr val="tx1"/>
                </a:solidFill>
              </a:defRPr>
            </a:lvl5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en-US" dirty="0"/>
          </a:p>
        </p:txBody>
      </p:sp>
    </p:spTree>
  </p:cSld>
  <p:clrMapOvr>
    <a:masterClrMapping/>
  </p:clrMapOvr>
  <p:transition>
    <p:fad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3_Title and Content">
    <p:bg bwMode="black">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white"/>
        <p:txBody>
          <a:bodyPr/>
          <a:lstStyle/>
          <a:p>
            <a:r>
              <a:rPr lang="cs-CZ" smtClean="0"/>
              <a:t>Kliknutím lze upravit styl.</a:t>
            </a:r>
            <a:endParaRPr lang="en-US" dirty="0"/>
          </a:p>
        </p:txBody>
      </p:sp>
      <p:sp>
        <p:nvSpPr>
          <p:cNvPr id="6" name="Text Placeholder 5"/>
          <p:cNvSpPr>
            <a:spLocks noGrp="1"/>
          </p:cNvSpPr>
          <p:nvPr>
            <p:ph type="body" sz="quarter" idx="10"/>
          </p:nvPr>
        </p:nvSpPr>
        <p:spPr bwMode="white">
          <a:xfrm>
            <a:off x="381000" y="1411553"/>
            <a:ext cx="8382000" cy="2200602"/>
          </a:xfrm>
        </p:spPr>
        <p:txBody>
          <a:bodyPr/>
          <a:lstStyle>
            <a:lvl1pPr>
              <a:buClr>
                <a:schemeClr val="tx1"/>
              </a:buClr>
              <a:buSzPct val="70000"/>
              <a:buFont typeface="Wingdings" pitchFamily="2" charset="2"/>
              <a:buChar char="l"/>
              <a:defRPr>
                <a:solidFill>
                  <a:schemeClr val="tx1"/>
                </a:solidFill>
              </a:defRPr>
            </a:lvl1pPr>
            <a:lvl2pPr>
              <a:buClr>
                <a:schemeClr val="tx1"/>
              </a:buClr>
              <a:buSzPct val="70000"/>
              <a:buFont typeface="Wingdings" pitchFamily="2" charset="2"/>
              <a:buChar char="l"/>
              <a:defRPr>
                <a:solidFill>
                  <a:schemeClr val="tx1"/>
                </a:solidFill>
              </a:defRPr>
            </a:lvl2pPr>
            <a:lvl3pPr>
              <a:buClr>
                <a:schemeClr val="tx1"/>
              </a:buClr>
              <a:buSzPct val="70000"/>
              <a:buFont typeface="Wingdings" pitchFamily="2" charset="2"/>
              <a:buChar char="l"/>
              <a:defRPr>
                <a:solidFill>
                  <a:schemeClr val="tx1"/>
                </a:solidFill>
              </a:defRPr>
            </a:lvl3pPr>
            <a:lvl4pPr>
              <a:buClr>
                <a:schemeClr val="tx1"/>
              </a:buClr>
              <a:buSzPct val="70000"/>
              <a:buFont typeface="Wingdings" pitchFamily="2" charset="2"/>
              <a:buChar char="l"/>
              <a:defRPr>
                <a:solidFill>
                  <a:schemeClr val="tx1"/>
                </a:solidFill>
              </a:defRPr>
            </a:lvl4pPr>
            <a:lvl5pPr>
              <a:buClr>
                <a:schemeClr val="tx1"/>
              </a:buClr>
              <a:buSzPct val="70000"/>
              <a:buFont typeface="Wingdings" pitchFamily="2" charset="2"/>
              <a:buChar char="l"/>
              <a:defRPr>
                <a:solidFill>
                  <a:schemeClr val="tx1"/>
                </a:solidFill>
              </a:defRPr>
            </a:lvl5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en-US" dirty="0"/>
          </a:p>
        </p:txBody>
      </p:sp>
      <p:sp>
        <p:nvSpPr>
          <p:cNvPr id="4" name="Text Placeholder 6"/>
          <p:cNvSpPr>
            <a:spLocks noGrp="1"/>
          </p:cNvSpPr>
          <p:nvPr>
            <p:ph type="body" sz="quarter" idx="11"/>
          </p:nvPr>
        </p:nvSpPr>
        <p:spPr>
          <a:xfrm>
            <a:off x="0" y="6238875"/>
            <a:ext cx="9144001" cy="619125"/>
          </a:xfrm>
          <a:solidFill>
            <a:srgbClr val="FFFF99"/>
          </a:solidFill>
        </p:spPr>
        <p:txBody>
          <a:bodyPr wrap="square" lIns="152394" tIns="76197" rIns="152394" bIns="76197" anchor="b" anchorCtr="0">
            <a:noAutofit/>
          </a:bodyPr>
          <a:lstStyle>
            <a:lvl1pPr algn="r">
              <a:buFont typeface="Arial" pitchFamily="34" charset="0"/>
              <a:buNone/>
              <a:defRPr>
                <a:solidFill>
                  <a:srgbClr val="000000"/>
                </a:solidFill>
                <a:effectLst/>
                <a:latin typeface="+mj-lt"/>
              </a:defRPr>
            </a:lvl1pPr>
          </a:lstStyle>
          <a:p>
            <a:pPr lvl="0"/>
            <a:r>
              <a:rPr lang="cs-CZ" smtClean="0"/>
              <a:t>Kliknutím lze upravit styly předlohy textu.</a:t>
            </a:r>
          </a:p>
        </p:txBody>
      </p:sp>
    </p:spTree>
  </p:cSld>
  <p:clrMapOvr>
    <a:masterClrMapping/>
  </p:clrMapOvr>
  <p:transition>
    <p:fade/>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Use for slides with Software Cod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6" name="Text Placeholder 5"/>
          <p:cNvSpPr>
            <a:spLocks noGrp="1"/>
          </p:cNvSpPr>
          <p:nvPr>
            <p:ph type="body" sz="quarter" idx="10"/>
          </p:nvPr>
        </p:nvSpPr>
        <p:spPr>
          <a:xfrm>
            <a:off x="722313" y="1905000"/>
            <a:ext cx="8040688" cy="193899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Ovr>
    <a:masterClrMapping/>
  </p:clrMapOvr>
  <p:transition>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Demo, Video etc. &quot;special&quot; slides">
    <p:spTree>
      <p:nvGrpSpPr>
        <p:cNvPr id="1" name=""/>
        <p:cNvGrpSpPr/>
        <p:nvPr/>
      </p:nvGrpSpPr>
      <p:grpSpPr>
        <a:xfrm>
          <a:off x="0" y="0"/>
          <a:ext cx="0" cy="0"/>
          <a:chOff x="0" y="0"/>
          <a:chExt cx="0" cy="0"/>
        </a:xfrm>
      </p:grpSpPr>
      <p:sp>
        <p:nvSpPr>
          <p:cNvPr id="2" name="Title 1"/>
          <p:cNvSpPr>
            <a:spLocks noGrp="1"/>
          </p:cNvSpPr>
          <p:nvPr>
            <p:ph type="ctrTitle"/>
          </p:nvPr>
        </p:nvSpPr>
        <p:spPr>
          <a:xfrm>
            <a:off x="228600" y="0"/>
            <a:ext cx="7043208" cy="1523494"/>
          </a:xfrm>
        </p:spPr>
        <p:txBody>
          <a:bodyPr anchor="ctr" anchorCtr="0">
            <a:noAutofit/>
          </a:bodyPr>
          <a:lstStyle>
            <a:lvl1pPr>
              <a:lnSpc>
                <a:spcPct val="90000"/>
              </a:lnSpc>
              <a:defRPr sz="5400"/>
            </a:lvl1pPr>
          </a:lstStyle>
          <a:p>
            <a:r>
              <a:rPr lang="cs-CZ" smtClean="0"/>
              <a:t>Kliknutím lze upravit styl.</a:t>
            </a:r>
            <a:endParaRPr lang="en-US" dirty="0"/>
          </a:p>
        </p:txBody>
      </p:sp>
      <p:sp>
        <p:nvSpPr>
          <p:cNvPr id="3" name="Subtitle 2"/>
          <p:cNvSpPr>
            <a:spLocks noGrp="1"/>
          </p:cNvSpPr>
          <p:nvPr>
            <p:ph type="subTitle" idx="1"/>
          </p:nvPr>
        </p:nvSpPr>
        <p:spPr>
          <a:xfrm>
            <a:off x="1368955" y="4344988"/>
            <a:ext cx="7043208" cy="461665"/>
          </a:xfrm>
        </p:spPr>
        <p:txBody>
          <a:bodyPr>
            <a:noAutofit/>
          </a:bodyPr>
          <a:lstStyle>
            <a:lvl1pPr marL="0" indent="0" algn="l">
              <a:lnSpc>
                <a:spcPct val="90000"/>
              </a:lnSpc>
              <a:spcBef>
                <a:spcPts val="0"/>
              </a:spcBef>
              <a:buNone/>
              <a:defRPr>
                <a:solidFill>
                  <a:schemeClr val="bg1"/>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cs-CZ" smtClean="0"/>
              <a:t>Kliknutím lze upravit styl předlohy.</a:t>
            </a:r>
            <a:endParaRPr lang="en-US" dirty="0"/>
          </a:p>
        </p:txBody>
      </p:sp>
      <p:sp>
        <p:nvSpPr>
          <p:cNvPr id="7" name="Text Placeholder 6"/>
          <p:cNvSpPr>
            <a:spLocks noGrp="1"/>
          </p:cNvSpPr>
          <p:nvPr>
            <p:ph type="body" sz="quarter" idx="10" hasCustomPrompt="1"/>
          </p:nvPr>
        </p:nvSpPr>
        <p:spPr>
          <a:xfrm>
            <a:off x="722049" y="2355850"/>
            <a:ext cx="7690114" cy="1384994"/>
          </a:xfrm>
        </p:spPr>
        <p:txBody>
          <a:bodyPr anchor="t" anchorCtr="0">
            <a:noAutofit/>
            <a:scene3d>
              <a:camera prst="orthographicFront"/>
              <a:lightRig rig="flat" dir="t"/>
            </a:scene3d>
            <a:sp3d extrusionH="88900" contourW="2540">
              <a:bevelT w="38100" h="31750"/>
              <a:contourClr>
                <a:srgbClr val="F4A234"/>
              </a:contourClr>
            </a:sp3d>
          </a:bodyPr>
          <a:lstStyle>
            <a:lvl1pPr marL="0" indent="0" algn="l">
              <a:buFont typeface="Arial" pitchFamily="34" charset="0"/>
              <a:buNone/>
              <a:defRPr kumimoji="0" lang="en-US" sz="10000" b="1" i="1" u="none" strike="noStrike" kern="1200" cap="none" spc="-642" normalizeH="0" baseline="0" noProof="0" dirty="0" smtClean="0">
                <a:ln w="11430"/>
                <a:gradFill>
                  <a:gsLst>
                    <a:gs pos="0">
                      <a:srgbClr val="FF9929">
                        <a:lumMod val="20000"/>
                        <a:lumOff val="80000"/>
                      </a:srgbClr>
                    </a:gs>
                    <a:gs pos="28000">
                      <a:srgbClr val="F8F57B"/>
                    </a:gs>
                    <a:gs pos="62000">
                      <a:srgbClr val="D5B953"/>
                    </a:gs>
                    <a:gs pos="88000">
                      <a:srgbClr val="D1943B"/>
                    </a:gs>
                  </a:gsLst>
                  <a:lin ang="5400000"/>
                </a:gradFill>
                <a:effectLst>
                  <a:outerShdw blurRad="50800" dist="39000" dir="5460000" algn="tl">
                    <a:srgbClr val="000000">
                      <a:alpha val="38000"/>
                    </a:srgbClr>
                  </a:outerShdw>
                </a:effectLst>
                <a:uLnTx/>
                <a:uFillTx/>
                <a:latin typeface="+mn-lt"/>
                <a:ea typeface="+mn-ea"/>
                <a:cs typeface="+mn-cs"/>
              </a:defRPr>
            </a:lvl1pPr>
          </a:lstStyle>
          <a:p>
            <a:pPr lvl="0"/>
            <a:r>
              <a:rPr lang="en-US" dirty="0" smtClean="0"/>
              <a:t>click to…</a:t>
            </a:r>
          </a:p>
        </p:txBody>
      </p:sp>
    </p:spTree>
  </p:cSld>
  <p:clrMapOvr>
    <a:masterClrMapping/>
  </p:clrMapOvr>
  <p:transition>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smtClean="0"/>
              <a:t>Kliknutím lze upravit styl.</a:t>
            </a:r>
            <a:endParaRPr lang="en-US" dirty="0"/>
          </a:p>
        </p:txBody>
      </p:sp>
      <p:sp>
        <p:nvSpPr>
          <p:cNvPr id="6" name="Text Placeholder 5"/>
          <p:cNvSpPr>
            <a:spLocks noGrp="1"/>
          </p:cNvSpPr>
          <p:nvPr>
            <p:ph type="body" sz="quarter" idx="10"/>
          </p:nvPr>
        </p:nvSpPr>
        <p:spPr>
          <a:xfrm>
            <a:off x="381000" y="1411552"/>
            <a:ext cx="8382000" cy="221086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en-US" dirty="0"/>
          </a:p>
        </p:txBody>
      </p:sp>
    </p:spTree>
  </p:cSld>
  <p:clrMapOvr>
    <a:masterClrMapping/>
  </p:clrMapOvr>
  <p:transition>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smtClean="0"/>
              <a:t>Kliknutím lze upravit styl.</a:t>
            </a:r>
            <a:endParaRPr lang="en-US"/>
          </a:p>
        </p:txBody>
      </p:sp>
      <p:sp>
        <p:nvSpPr>
          <p:cNvPr id="3" name="Content Placeholder 2"/>
          <p:cNvSpPr>
            <a:spLocks noGrp="1"/>
          </p:cNvSpPr>
          <p:nvPr>
            <p:ph idx="1"/>
          </p:nvPr>
        </p:nvSpPr>
        <p:spPr>
          <a:xfrm>
            <a:off x="381000" y="1412875"/>
            <a:ext cx="8382000" cy="221086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en-US" dirty="0"/>
          </a:p>
        </p:txBody>
      </p:sp>
    </p:spTree>
  </p:cSld>
  <p:clrMapOvr>
    <a:masterClrMapping/>
  </p:clrMapOvr>
  <p:transition>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smtClean="0"/>
              <a:t>Kliknutím lze upravit styl.</a:t>
            </a:r>
            <a:endParaRPr lang="en-US"/>
          </a:p>
        </p:txBody>
      </p:sp>
      <p:sp>
        <p:nvSpPr>
          <p:cNvPr id="3" name="Content Placeholder 2"/>
          <p:cNvSpPr>
            <a:spLocks noGrp="1"/>
          </p:cNvSpPr>
          <p:nvPr>
            <p:ph sz="half" idx="1"/>
          </p:nvPr>
        </p:nvSpPr>
        <p:spPr>
          <a:xfrm>
            <a:off x="381000" y="1411553"/>
            <a:ext cx="4114800" cy="2129814"/>
          </a:xfrm>
        </p:spPr>
        <p:txBody>
          <a:bodyPr/>
          <a:lstStyle>
            <a:lvl1pPr marL="339976" indent="-339976">
              <a:lnSpc>
                <a:spcPct val="90000"/>
              </a:lnSpc>
              <a:defRPr sz="2800"/>
            </a:lvl1pPr>
            <a:lvl2pPr marL="673338" indent="-325424">
              <a:lnSpc>
                <a:spcPct val="90000"/>
              </a:lnSpc>
              <a:defRPr sz="2400"/>
            </a:lvl2pPr>
            <a:lvl3pPr marL="953785" indent="-288384">
              <a:lnSpc>
                <a:spcPct val="90000"/>
              </a:lnSpc>
              <a:defRPr sz="2000"/>
            </a:lvl3pPr>
            <a:lvl4pPr marL="1227618" indent="-273833">
              <a:lnSpc>
                <a:spcPct val="90000"/>
              </a:lnSpc>
              <a:defRPr sz="1800"/>
            </a:lvl4pPr>
            <a:lvl5pPr marL="1516002" indent="-280447">
              <a:lnSpc>
                <a:spcPct val="90000"/>
              </a:lnSpc>
              <a:defRPr sz="1800"/>
            </a:lvl5pPr>
            <a:lvl6pPr>
              <a:defRPr sz="1800"/>
            </a:lvl6pPr>
            <a:lvl7pPr>
              <a:defRPr sz="1800"/>
            </a:lvl7pPr>
            <a:lvl8pPr>
              <a:defRPr sz="1800"/>
            </a:lvl8pPr>
            <a:lvl9pPr>
              <a:defRPr sz="18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en-US" dirty="0"/>
          </a:p>
        </p:txBody>
      </p:sp>
      <p:sp>
        <p:nvSpPr>
          <p:cNvPr id="4" name="Content Placeholder 3"/>
          <p:cNvSpPr>
            <a:spLocks noGrp="1"/>
          </p:cNvSpPr>
          <p:nvPr>
            <p:ph sz="half" idx="2"/>
          </p:nvPr>
        </p:nvSpPr>
        <p:spPr>
          <a:xfrm>
            <a:off x="4648200" y="1411553"/>
            <a:ext cx="4114800" cy="2129814"/>
          </a:xfrm>
        </p:spPr>
        <p:txBody>
          <a:bodyPr/>
          <a:lstStyle>
            <a:lvl1pPr marL="347914" indent="-347914">
              <a:lnSpc>
                <a:spcPct val="90000"/>
              </a:lnSpc>
              <a:defRPr sz="2800"/>
            </a:lvl1pPr>
            <a:lvl2pPr marL="673338" indent="-339976">
              <a:lnSpc>
                <a:spcPct val="90000"/>
              </a:lnSpc>
              <a:defRPr sz="2400"/>
            </a:lvl2pPr>
            <a:lvl3pPr marL="961722" indent="-302936">
              <a:lnSpc>
                <a:spcPct val="90000"/>
              </a:lnSpc>
              <a:defRPr sz="2000"/>
            </a:lvl3pPr>
            <a:lvl4pPr marL="1227618" indent="-265896">
              <a:lnSpc>
                <a:spcPct val="90000"/>
              </a:lnSpc>
              <a:defRPr sz="1800"/>
            </a:lvl4pPr>
            <a:lvl5pPr marL="1516002" indent="-273833">
              <a:lnSpc>
                <a:spcPct val="90000"/>
              </a:lnSpc>
              <a:defRPr sz="1800"/>
            </a:lvl5pPr>
            <a:lvl6pPr>
              <a:defRPr sz="1800"/>
            </a:lvl6pPr>
            <a:lvl7pPr>
              <a:defRPr sz="1800"/>
            </a:lvl7pPr>
            <a:lvl8pPr>
              <a:defRPr sz="1800"/>
            </a:lvl8pPr>
            <a:lvl9pPr>
              <a:defRPr sz="18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en-US" dirty="0"/>
          </a:p>
        </p:txBody>
      </p:sp>
    </p:spTree>
  </p:cSld>
  <p:clrMapOvr>
    <a:masterClrMapping/>
  </p:clrMapOvr>
  <p:transition>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cs-CZ" smtClean="0"/>
              <a:t>Kliknutím lze upravit styl.</a:t>
            </a:r>
            <a:endParaRPr lang="en-US" dirty="0"/>
          </a:p>
        </p:txBody>
      </p:sp>
      <p:sp>
        <p:nvSpPr>
          <p:cNvPr id="3" name="Text Placeholder 2"/>
          <p:cNvSpPr>
            <a:spLocks noGrp="1"/>
          </p:cNvSpPr>
          <p:nvPr>
            <p:ph type="body" idx="1"/>
          </p:nvPr>
        </p:nvSpPr>
        <p:spPr>
          <a:xfrm>
            <a:off x="381000" y="1411553"/>
            <a:ext cx="4114800" cy="692498"/>
          </a:xfrm>
        </p:spPr>
        <p:txBody>
          <a:bodyPr anchor="b"/>
          <a:lstStyle>
            <a:lvl1pPr marL="0" indent="0">
              <a:lnSpc>
                <a:spcPct val="90000"/>
              </a:lnSpc>
              <a:spcBef>
                <a:spcPts val="0"/>
              </a:spcBef>
              <a:buNone/>
              <a:defRPr sz="2500" b="1"/>
            </a:lvl1pPr>
            <a:lvl2pPr marL="457182" indent="0">
              <a:buNone/>
              <a:defRPr sz="2000" b="1"/>
            </a:lvl2pPr>
            <a:lvl3pPr marL="914363" indent="0">
              <a:buNone/>
              <a:defRPr sz="1800" b="1"/>
            </a:lvl3pPr>
            <a:lvl4pPr marL="1371545" indent="0">
              <a:buNone/>
              <a:defRPr sz="1600" b="1"/>
            </a:lvl4pPr>
            <a:lvl5pPr marL="1828727" indent="0">
              <a:buNone/>
              <a:defRPr sz="1600" b="1"/>
            </a:lvl5pPr>
            <a:lvl6pPr marL="2285909" indent="0">
              <a:buNone/>
              <a:defRPr sz="1600" b="1"/>
            </a:lvl6pPr>
            <a:lvl7pPr marL="2743090" indent="0">
              <a:buNone/>
              <a:defRPr sz="1600" b="1"/>
            </a:lvl7pPr>
            <a:lvl8pPr marL="3200272" indent="0">
              <a:buNone/>
              <a:defRPr sz="1600" b="1"/>
            </a:lvl8pPr>
            <a:lvl9pPr marL="3657454" indent="0">
              <a:buNone/>
              <a:defRPr sz="1600" b="1"/>
            </a:lvl9pPr>
          </a:lstStyle>
          <a:p>
            <a:pPr lvl="0"/>
            <a:r>
              <a:rPr lang="cs-CZ" smtClean="0"/>
              <a:t>Kliknutím lze upravit styly předlohy textu.</a:t>
            </a:r>
          </a:p>
        </p:txBody>
      </p:sp>
      <p:sp>
        <p:nvSpPr>
          <p:cNvPr id="4" name="Content Placeholder 3"/>
          <p:cNvSpPr>
            <a:spLocks noGrp="1"/>
          </p:cNvSpPr>
          <p:nvPr>
            <p:ph sz="half" idx="2"/>
          </p:nvPr>
        </p:nvSpPr>
        <p:spPr>
          <a:xfrm>
            <a:off x="380999" y="2174875"/>
            <a:ext cx="4114800" cy="1537344"/>
          </a:xfrm>
        </p:spPr>
        <p:txBody>
          <a:bodyPr/>
          <a:lstStyle>
            <a:lvl1pPr marL="281770" indent="-281770">
              <a:defRPr sz="2300"/>
            </a:lvl1pPr>
            <a:lvl2pPr marL="562218" indent="-265896">
              <a:defRPr sz="2000"/>
            </a:lvl2pPr>
            <a:lvl3pPr marL="813562" indent="-243407">
              <a:defRPr sz="1800"/>
            </a:lvl3pPr>
            <a:lvl4pPr marL="1050354" indent="-228856">
              <a:defRPr sz="1700"/>
            </a:lvl4pPr>
            <a:lvl5pPr marL="1279210" indent="-206367">
              <a:defRPr sz="1700"/>
            </a:lvl5pPr>
            <a:lvl6pPr>
              <a:defRPr sz="1600"/>
            </a:lvl6pPr>
            <a:lvl7pPr>
              <a:defRPr sz="1600"/>
            </a:lvl7pPr>
            <a:lvl8pPr>
              <a:defRPr sz="1600"/>
            </a:lvl8pPr>
            <a:lvl9pPr>
              <a:defRPr sz="16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en-US" dirty="0"/>
          </a:p>
        </p:txBody>
      </p:sp>
      <p:sp>
        <p:nvSpPr>
          <p:cNvPr id="5" name="Text Placeholder 4"/>
          <p:cNvSpPr>
            <a:spLocks noGrp="1"/>
          </p:cNvSpPr>
          <p:nvPr>
            <p:ph type="body" sz="quarter" idx="3"/>
          </p:nvPr>
        </p:nvSpPr>
        <p:spPr>
          <a:xfrm>
            <a:off x="4645981" y="1411553"/>
            <a:ext cx="4117019" cy="692498"/>
          </a:xfrm>
        </p:spPr>
        <p:txBody>
          <a:bodyPr anchor="b"/>
          <a:lstStyle>
            <a:lvl1pPr marL="0" indent="0">
              <a:lnSpc>
                <a:spcPct val="90000"/>
              </a:lnSpc>
              <a:spcBef>
                <a:spcPts val="0"/>
              </a:spcBef>
              <a:buNone/>
              <a:defRPr sz="2500" b="1"/>
            </a:lvl1pPr>
            <a:lvl2pPr marL="457182" indent="0">
              <a:buNone/>
              <a:defRPr sz="2000" b="1"/>
            </a:lvl2pPr>
            <a:lvl3pPr marL="914363" indent="0">
              <a:buNone/>
              <a:defRPr sz="1800" b="1"/>
            </a:lvl3pPr>
            <a:lvl4pPr marL="1371545" indent="0">
              <a:buNone/>
              <a:defRPr sz="1600" b="1"/>
            </a:lvl4pPr>
            <a:lvl5pPr marL="1828727" indent="0">
              <a:buNone/>
              <a:defRPr sz="1600" b="1"/>
            </a:lvl5pPr>
            <a:lvl6pPr marL="2285909" indent="0">
              <a:buNone/>
              <a:defRPr sz="1600" b="1"/>
            </a:lvl6pPr>
            <a:lvl7pPr marL="2743090" indent="0">
              <a:buNone/>
              <a:defRPr sz="1600" b="1"/>
            </a:lvl7pPr>
            <a:lvl8pPr marL="3200272" indent="0">
              <a:buNone/>
              <a:defRPr sz="1600" b="1"/>
            </a:lvl8pPr>
            <a:lvl9pPr marL="3657454" indent="0">
              <a:buNone/>
              <a:defRPr sz="1600" b="1"/>
            </a:lvl9pPr>
          </a:lstStyle>
          <a:p>
            <a:pPr lvl="0"/>
            <a:r>
              <a:rPr lang="cs-CZ" smtClean="0"/>
              <a:t>Kliknutím lze upravit styly předlohy textu.</a:t>
            </a:r>
          </a:p>
        </p:txBody>
      </p:sp>
      <p:sp>
        <p:nvSpPr>
          <p:cNvPr id="6" name="Content Placeholder 5"/>
          <p:cNvSpPr>
            <a:spLocks noGrp="1"/>
          </p:cNvSpPr>
          <p:nvPr>
            <p:ph sz="quarter" idx="4"/>
          </p:nvPr>
        </p:nvSpPr>
        <p:spPr>
          <a:xfrm>
            <a:off x="4645026" y="2174875"/>
            <a:ext cx="4117974" cy="1537344"/>
          </a:xfrm>
        </p:spPr>
        <p:txBody>
          <a:bodyPr/>
          <a:lstStyle>
            <a:lvl1pPr marL="296321" indent="-296321">
              <a:defRPr sz="2300"/>
            </a:lvl1pPr>
            <a:lvl2pPr marL="570155" indent="-273833">
              <a:defRPr sz="2000"/>
            </a:lvl2pPr>
            <a:lvl3pPr marL="821499" indent="-244730">
              <a:defRPr sz="1800"/>
            </a:lvl3pPr>
            <a:lvl4pPr marL="1050354" indent="-236793">
              <a:defRPr sz="1700"/>
            </a:lvl4pPr>
            <a:lvl5pPr marL="1279210" indent="-220919">
              <a:defRPr sz="1700"/>
            </a:lvl5pPr>
            <a:lvl6pPr>
              <a:defRPr sz="1600"/>
            </a:lvl6pPr>
            <a:lvl7pPr>
              <a:defRPr sz="1600"/>
            </a:lvl7pPr>
            <a:lvl8pPr>
              <a:defRPr sz="1600"/>
            </a:lvl8pPr>
            <a:lvl9pPr>
              <a:defRPr sz="16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en-US" dirty="0"/>
          </a:p>
        </p:txBody>
      </p:sp>
    </p:spTree>
  </p:cSld>
  <p:clrMapOvr>
    <a:masterClrMapping/>
  </p:clrMapOvr>
  <p:transition>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Pouze nadpi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smtClean="0"/>
              <a:t>Kliknutím lze upravit styl.</a:t>
            </a:r>
            <a:endParaRPr lang="en-US"/>
          </a:p>
        </p:txBody>
      </p:sp>
    </p:spTree>
  </p:cSld>
  <p:clrMapOvr>
    <a:masterClrMapping/>
  </p:clrMapOvr>
  <p:transition>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Tree>
  </p:cSld>
  <p:clrMapOvr>
    <a:masterClrMapping/>
  </p:clrMapOvr>
  <p:transition>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WALKIN - Prints in GRAYSCALE">
    <p:spTree>
      <p:nvGrpSpPr>
        <p:cNvPr id="1" name=""/>
        <p:cNvGrpSpPr/>
        <p:nvPr/>
      </p:nvGrpSpPr>
      <p:grpSpPr>
        <a:xfrm>
          <a:off x="0" y="0"/>
          <a:ext cx="0" cy="0"/>
          <a:chOff x="0" y="0"/>
          <a:chExt cx="0" cy="0"/>
        </a:xfrm>
      </p:grpSpPr>
    </p:spTree>
  </p:cSld>
  <p:clrMapOvr>
    <a:masterClrMapping/>
  </p:clrMapOvr>
  <p:transition>
    <p:fad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theme" Target="../theme/theme2.xml"/><Relationship Id="rId1" Type="http://schemas.openxmlformats.org/officeDocument/2006/relationships/slideLayout" Target="../slideLayouts/slideLayout12.xml"/><Relationship Id="rId4" Type="http://schemas.openxmlformats.org/officeDocument/2006/relationships/image" Target="../media/image4.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3">
            <a:lum/>
          </a:blip>
          <a:srcRect/>
          <a:stretch>
            <a:fillRect l="-7000" r="-7000"/>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1000" y="230188"/>
            <a:ext cx="8382000" cy="664797"/>
          </a:xfrm>
          <a:prstGeom prst="rect">
            <a:avLst/>
          </a:prstGeom>
        </p:spPr>
        <p:txBody>
          <a:bodyPr vert="horz" wrap="square" lIns="0" tIns="0" rIns="0" bIns="0" rtlCol="0" anchor="t">
            <a:spAutoFit/>
          </a:bodyPr>
          <a:lstStyle/>
          <a:p>
            <a:r>
              <a:rPr lang="cs-CZ" smtClean="0"/>
              <a:t>Kliknutím lze upravit styl.</a:t>
            </a:r>
            <a:endParaRPr lang="en-US" dirty="0"/>
          </a:p>
        </p:txBody>
      </p:sp>
      <p:sp>
        <p:nvSpPr>
          <p:cNvPr id="3" name="Text Placeholder 2"/>
          <p:cNvSpPr>
            <a:spLocks noGrp="1"/>
          </p:cNvSpPr>
          <p:nvPr>
            <p:ph type="body" idx="1"/>
          </p:nvPr>
        </p:nvSpPr>
        <p:spPr>
          <a:xfrm>
            <a:off x="381000" y="1412875"/>
            <a:ext cx="8382000" cy="2135969"/>
          </a:xfrm>
          <a:prstGeom prst="rect">
            <a:avLst/>
          </a:prstGeom>
        </p:spPr>
        <p:txBody>
          <a:bodyPr vert="horz" lIns="0" tIns="0" rIns="0" bIns="0" rtlCol="0">
            <a:spAutoFit/>
          </a:body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en-US" dirty="0"/>
          </a:p>
        </p:txBody>
      </p:sp>
    </p:spTree>
  </p:cSld>
  <p:clrMap bg1="dk1" tx1="lt1" bg2="dk2" tx2="lt2" accent1="accent1" accent2="accent2" accent3="accent3" accent4="accent4" accent5="accent5" accent6="accent6" hlink="hlink" folHlink="folHlink"/>
  <p:sldLayoutIdLst>
    <p:sldLayoutId id="2147483663" r:id="rId1"/>
    <p:sldLayoutId id="2147483664" r:id="rId2"/>
    <p:sldLayoutId id="2147483665" r:id="rId3"/>
    <p:sldLayoutId id="2147483666" r:id="rId4"/>
    <p:sldLayoutId id="2147483667" r:id="rId5"/>
    <p:sldLayoutId id="2147483668" r:id="rId6"/>
    <p:sldLayoutId id="2147483669" r:id="rId7"/>
    <p:sldLayoutId id="2147483670" r:id="rId8"/>
    <p:sldLayoutId id="2147483671" r:id="rId9"/>
    <p:sldLayoutId id="2147483672" r:id="rId10"/>
    <p:sldLayoutId id="2147483673" r:id="rId11"/>
  </p:sldLayoutIdLst>
  <p:transition>
    <p:fade/>
  </p:transition>
  <p:txStyles>
    <p:titleStyle>
      <a:lvl1pPr algn="l" defTabSz="914363" rtl="0" eaLnBrk="1" latinLnBrk="0" hangingPunct="1">
        <a:lnSpc>
          <a:spcPct val="90000"/>
        </a:lnSpc>
        <a:spcBef>
          <a:spcPct val="0"/>
        </a:spcBef>
        <a:buNone/>
        <a:defRPr lang="en-US" sz="4800" b="0" kern="1200" cap="none" spc="-150" dirty="0" smtClean="0">
          <a:ln w="3175">
            <a:noFill/>
          </a:ln>
          <a:gradFill flip="none" rotWithShape="1">
            <a:gsLst>
              <a:gs pos="0">
                <a:schemeClr val="accent1"/>
              </a:gs>
              <a:gs pos="86000">
                <a:srgbClr val="FFFF99"/>
              </a:gs>
              <a:gs pos="86000">
                <a:srgbClr val="F6AE1E"/>
              </a:gs>
            </a:gsLst>
            <a:lin ang="5400000" scaled="0"/>
            <a:tileRect/>
          </a:gradFill>
          <a:effectLst>
            <a:outerShdw blurRad="50800" dist="38100" dir="2700000" algn="tl" rotWithShape="0">
              <a:prstClr val="black">
                <a:alpha val="40000"/>
              </a:prstClr>
            </a:outerShdw>
          </a:effectLst>
          <a:latin typeface="+mj-lt"/>
          <a:ea typeface="+mn-ea"/>
          <a:cs typeface="Arial" charset="0"/>
        </a:defRPr>
      </a:lvl1pPr>
    </p:titleStyle>
    <p:bodyStyle>
      <a:lvl1pPr marL="396875" indent="-396875" algn="l" defTabSz="914363" rtl="0" eaLnBrk="1" latinLnBrk="0" hangingPunct="1">
        <a:lnSpc>
          <a:spcPct val="90000"/>
        </a:lnSpc>
        <a:spcBef>
          <a:spcPct val="20000"/>
        </a:spcBef>
        <a:buFontTx/>
        <a:buBlip>
          <a:blip r:embed="rId14"/>
        </a:buBlip>
        <a:defRPr sz="3200" kern="1200">
          <a:solidFill>
            <a:schemeClr val="bg1"/>
          </a:solidFill>
          <a:latin typeface="+mn-lt"/>
          <a:ea typeface="+mn-ea"/>
          <a:cs typeface="+mn-cs"/>
        </a:defRPr>
      </a:lvl1pPr>
      <a:lvl2pPr marL="914400" indent="-396875" algn="l" defTabSz="914363" rtl="0" eaLnBrk="1" latinLnBrk="0" hangingPunct="1">
        <a:lnSpc>
          <a:spcPct val="90000"/>
        </a:lnSpc>
        <a:spcBef>
          <a:spcPct val="20000"/>
        </a:spcBef>
        <a:buFontTx/>
        <a:buBlip>
          <a:blip r:embed="rId15"/>
        </a:buBlip>
        <a:defRPr sz="2800" kern="1200">
          <a:solidFill>
            <a:schemeClr val="bg1"/>
          </a:solidFill>
          <a:latin typeface="+mn-lt"/>
          <a:ea typeface="+mn-ea"/>
          <a:cs typeface="+mn-cs"/>
        </a:defRPr>
      </a:lvl2pPr>
      <a:lvl3pPr marL="1258888" indent="-344488" algn="l" defTabSz="914363" rtl="0" eaLnBrk="1" latinLnBrk="0" hangingPunct="1">
        <a:lnSpc>
          <a:spcPct val="90000"/>
        </a:lnSpc>
        <a:spcBef>
          <a:spcPct val="20000"/>
        </a:spcBef>
        <a:buFontTx/>
        <a:buBlip>
          <a:blip r:embed="rId15"/>
        </a:buBlip>
        <a:defRPr sz="2400" kern="1200">
          <a:solidFill>
            <a:schemeClr val="bg1"/>
          </a:solidFill>
          <a:latin typeface="+mn-lt"/>
          <a:ea typeface="+mn-ea"/>
          <a:cs typeface="+mn-cs"/>
        </a:defRPr>
      </a:lvl3pPr>
      <a:lvl4pPr marL="1604963" indent="-346075" algn="l" defTabSz="914363" rtl="0" eaLnBrk="1" latinLnBrk="0" hangingPunct="1">
        <a:lnSpc>
          <a:spcPct val="90000"/>
        </a:lnSpc>
        <a:spcBef>
          <a:spcPct val="20000"/>
        </a:spcBef>
        <a:buFontTx/>
        <a:buBlip>
          <a:blip r:embed="rId15"/>
        </a:buBlip>
        <a:defRPr sz="2400" kern="1200">
          <a:solidFill>
            <a:schemeClr val="bg1"/>
          </a:solidFill>
          <a:latin typeface="+mn-lt"/>
          <a:ea typeface="+mn-ea"/>
          <a:cs typeface="+mn-cs"/>
        </a:defRPr>
      </a:lvl4pPr>
      <a:lvl5pPr marL="1941513" indent="-336550" algn="l" defTabSz="914363" rtl="0" eaLnBrk="1" latinLnBrk="0" hangingPunct="1">
        <a:lnSpc>
          <a:spcPct val="90000"/>
        </a:lnSpc>
        <a:spcBef>
          <a:spcPct val="20000"/>
        </a:spcBef>
        <a:buFontTx/>
        <a:buBlip>
          <a:blip r:embed="rId15"/>
        </a:buBlip>
        <a:defRPr sz="2400" kern="1200">
          <a:solidFill>
            <a:schemeClr val="bg1"/>
          </a:solidFill>
          <a:latin typeface="+mn-lt"/>
          <a:ea typeface="+mn-ea"/>
          <a:cs typeface="+mn-cs"/>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3">
            <a:lum/>
          </a:blip>
          <a:srcRect/>
          <a:stretch>
            <a:fillRect l="-7000" r="-7000"/>
          </a:stretch>
        </a:blipFill>
        <a:effectLst/>
      </p:bgPr>
    </p:bg>
    <p:spTree>
      <p:nvGrpSpPr>
        <p:cNvPr id="1" name=""/>
        <p:cNvGrpSpPr/>
        <p:nvPr/>
      </p:nvGrpSpPr>
      <p:grpSpPr>
        <a:xfrm>
          <a:off x="0" y="0"/>
          <a:ext cx="0" cy="0"/>
          <a:chOff x="0" y="0"/>
          <a:chExt cx="0" cy="0"/>
        </a:xfrm>
      </p:grpSpPr>
      <p:pic>
        <p:nvPicPr>
          <p:cNvPr id="4" name="Picture 3" descr="white rectangle.png"/>
          <p:cNvPicPr>
            <a:picLocks noChangeAspect="1"/>
          </p:cNvPicPr>
          <p:nvPr/>
        </p:nvPicPr>
        <p:blipFill>
          <a:blip r:embed="rId4"/>
          <a:srcRect b="10453"/>
          <a:stretch>
            <a:fillRect/>
          </a:stretch>
        </p:blipFill>
        <p:spPr>
          <a:xfrm>
            <a:off x="0" y="1299706"/>
            <a:ext cx="9144000" cy="5558294"/>
          </a:xfrm>
          <a:prstGeom prst="rect">
            <a:avLst/>
          </a:prstGeom>
        </p:spPr>
      </p:pic>
      <p:sp>
        <p:nvSpPr>
          <p:cNvPr id="2" name="Title Placeholder 1"/>
          <p:cNvSpPr>
            <a:spLocks noGrp="1"/>
          </p:cNvSpPr>
          <p:nvPr>
            <p:ph type="title"/>
          </p:nvPr>
        </p:nvSpPr>
        <p:spPr>
          <a:xfrm>
            <a:off x="381000" y="230188"/>
            <a:ext cx="8382000" cy="664797"/>
          </a:xfrm>
          <a:prstGeom prst="rect">
            <a:avLst/>
          </a:prstGeom>
        </p:spPr>
        <p:txBody>
          <a:bodyPr vert="horz" wrap="square" lIns="0" tIns="0" rIns="0" bIns="0" rtlCol="0" anchor="t">
            <a:sp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722312" y="1905000"/>
            <a:ext cx="8040688" cy="2108269"/>
          </a:xfrm>
          <a:prstGeom prst="rect">
            <a:avLst/>
          </a:prstGeom>
        </p:spPr>
        <p:txBody>
          <a:bodyPr vert="horz" wrap="square" lIns="0" tIns="0" rIns="0" bIns="0" rtlCol="0">
            <a:sp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 bg1="lt1" tx1="dk1" bg2="lt2" tx2="dk2" accent1="accent1" accent2="accent2" accent3="accent3" accent4="accent4" accent5="accent5" accent6="accent6" hlink="hlink" folHlink="folHlink"/>
  <p:sldLayoutIdLst>
    <p:sldLayoutId id="2147483675" r:id="rId1"/>
  </p:sldLayoutIdLst>
  <p:transition>
    <p:fade/>
  </p:transition>
  <p:txStyles>
    <p:titleStyle>
      <a:lvl1pPr algn="l" defTabSz="914363" rtl="0" eaLnBrk="1" latinLnBrk="0" hangingPunct="1">
        <a:lnSpc>
          <a:spcPct val="90000"/>
        </a:lnSpc>
        <a:spcBef>
          <a:spcPct val="0"/>
        </a:spcBef>
        <a:buNone/>
        <a:defRPr lang="en-US" sz="4800" b="0" kern="1200" cap="none" spc="-125" dirty="0" smtClean="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mj-lt"/>
          <a:ea typeface="+mn-ea"/>
          <a:cs typeface="Arial" charset="0"/>
        </a:defRPr>
      </a:lvl1pPr>
    </p:titleStyle>
    <p:bodyStyle>
      <a:lvl1pPr marL="0" indent="0" algn="l" defTabSz="914363" rtl="0" eaLnBrk="1" latinLnBrk="0" hangingPunct="1">
        <a:lnSpc>
          <a:spcPct val="90000"/>
        </a:lnSpc>
        <a:spcBef>
          <a:spcPct val="20000"/>
        </a:spcBef>
        <a:buFont typeface="Arial" pitchFamily="34" charset="0"/>
        <a:buNone/>
        <a:defRPr sz="3000" b="1" kern="1200">
          <a:solidFill>
            <a:schemeClr val="tx1"/>
          </a:solidFill>
          <a:latin typeface="Courier New" pitchFamily="49" charset="0"/>
          <a:ea typeface="+mn-ea"/>
          <a:cs typeface="Courier New" pitchFamily="49" charset="0"/>
        </a:defRPr>
      </a:lvl1pPr>
      <a:lvl2pPr marL="384954" indent="-7937" algn="l" defTabSz="914363" rtl="0" eaLnBrk="1" latinLnBrk="0" hangingPunct="1">
        <a:lnSpc>
          <a:spcPct val="90000"/>
        </a:lnSpc>
        <a:spcBef>
          <a:spcPct val="20000"/>
        </a:spcBef>
        <a:buFont typeface="Arial" pitchFamily="34" charset="0"/>
        <a:buNone/>
        <a:defRPr sz="2800" b="1" kern="1200">
          <a:solidFill>
            <a:schemeClr val="tx1"/>
          </a:solidFill>
          <a:latin typeface="Courier New" pitchFamily="49" charset="0"/>
          <a:ea typeface="+mn-ea"/>
          <a:cs typeface="Courier New" pitchFamily="49" charset="0"/>
        </a:defRPr>
      </a:lvl2pPr>
      <a:lvl3pPr marL="761970" indent="-7937" algn="l" defTabSz="914363" rtl="0" eaLnBrk="1" latinLnBrk="0" hangingPunct="1">
        <a:lnSpc>
          <a:spcPct val="90000"/>
        </a:lnSpc>
        <a:spcBef>
          <a:spcPct val="20000"/>
        </a:spcBef>
        <a:buFont typeface="Arial" pitchFamily="34" charset="0"/>
        <a:buNone/>
        <a:defRPr sz="2400" b="1" kern="1200">
          <a:solidFill>
            <a:schemeClr val="tx1"/>
          </a:solidFill>
          <a:latin typeface="Courier New" pitchFamily="49" charset="0"/>
          <a:ea typeface="+mn-ea"/>
          <a:cs typeface="Courier New" pitchFamily="49" charset="0"/>
        </a:defRPr>
      </a:lvl3pPr>
      <a:lvl4pPr marL="1094009" indent="7937" algn="l" defTabSz="914363" rtl="0" eaLnBrk="1" latinLnBrk="0" hangingPunct="1">
        <a:lnSpc>
          <a:spcPct val="90000"/>
        </a:lnSpc>
        <a:spcBef>
          <a:spcPct val="20000"/>
        </a:spcBef>
        <a:buFont typeface="Arial" pitchFamily="34" charset="0"/>
        <a:buNone/>
        <a:defRPr sz="2400" b="1" kern="1200">
          <a:solidFill>
            <a:schemeClr val="tx1"/>
          </a:solidFill>
          <a:latin typeface="Courier New" pitchFamily="49" charset="0"/>
          <a:ea typeface="+mn-ea"/>
          <a:cs typeface="Courier New" pitchFamily="49" charset="0"/>
        </a:defRPr>
      </a:lvl4pPr>
      <a:lvl5pPr marL="1426047" indent="0" algn="l" defTabSz="914363" rtl="0" eaLnBrk="1" latinLnBrk="0" hangingPunct="1">
        <a:lnSpc>
          <a:spcPct val="90000"/>
        </a:lnSpc>
        <a:spcBef>
          <a:spcPct val="20000"/>
        </a:spcBef>
        <a:buFont typeface="Arial" pitchFamily="34" charset="0"/>
        <a:buNone/>
        <a:defRPr sz="2400" b="1" kern="1200">
          <a:solidFill>
            <a:schemeClr val="tx1"/>
          </a:solidFill>
          <a:latin typeface="Courier New" pitchFamily="49" charset="0"/>
          <a:ea typeface="+mn-ea"/>
          <a:cs typeface="Courier New" pitchFamily="49" charset="0"/>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ln>
            <a:noFill/>
          </a:ln>
        </p:spPr>
        <p:txBody>
          <a:bodyPr/>
          <a:lstStyle/>
          <a:p>
            <a:r>
              <a:rPr lang="en-US" sz="8000" b="1" cap="all" spc="0" dirty="0" smtClean="0">
                <a:ln w="9000" cmpd="sng">
                  <a:solidFill>
                    <a:schemeClr val="accent4">
                      <a:shade val="50000"/>
                      <a:satMod val="120000"/>
                    </a:schemeClr>
                  </a:solidFill>
                  <a:prstDash val="solid"/>
                </a:ln>
                <a:solidFill>
                  <a:schemeClr val="accent5">
                    <a:lumMod val="50000"/>
                  </a:schemeClr>
                </a:solidFill>
                <a:effectLst>
                  <a:reflection blurRad="12700" stA="28000" endPos="45000" dist="1000" dir="5400000" sy="-100000" algn="bl" rotWithShape="0"/>
                </a:effectLst>
              </a:rPr>
              <a:t>LOGICK</a:t>
            </a:r>
            <a:r>
              <a:rPr lang="sk-SK" sz="8000" b="1" cap="all" spc="0" dirty="0" smtClean="0">
                <a:ln w="9000" cmpd="sng">
                  <a:solidFill>
                    <a:schemeClr val="accent4">
                      <a:shade val="50000"/>
                      <a:satMod val="120000"/>
                    </a:schemeClr>
                  </a:solidFill>
                  <a:prstDash val="solid"/>
                </a:ln>
                <a:solidFill>
                  <a:schemeClr val="accent5">
                    <a:lumMod val="50000"/>
                  </a:schemeClr>
                </a:solidFill>
                <a:effectLst>
                  <a:reflection blurRad="12700" stA="28000" endPos="45000" dist="1000" dir="5400000" sy="-100000" algn="bl" rotWithShape="0"/>
                </a:effectLst>
              </a:rPr>
              <a:t>É </a:t>
            </a:r>
            <a:r>
              <a:rPr lang="sk-SK" sz="8000" b="1" cap="all" spc="0" dirty="0" smtClean="0">
                <a:ln w="9000" cmpd="sng">
                  <a:solidFill>
                    <a:schemeClr val="accent4">
                      <a:shade val="50000"/>
                      <a:satMod val="120000"/>
                    </a:schemeClr>
                  </a:solidFill>
                  <a:prstDash val="solid"/>
                </a:ln>
                <a:solidFill>
                  <a:schemeClr val="accent5">
                    <a:lumMod val="50000"/>
                  </a:schemeClr>
                </a:solidFill>
                <a:effectLst>
                  <a:reflection blurRad="12700" stA="28000" endPos="45000" dist="1000" dir="5400000" sy="-100000" algn="bl" rotWithShape="0"/>
                </a:effectLst>
              </a:rPr>
              <a:t>SYSTÉMY</a:t>
            </a:r>
            <a:endParaRPr lang="en-US" sz="8000" b="1" cap="all" spc="0" dirty="0">
              <a:ln w="9000" cmpd="sng">
                <a:solidFill>
                  <a:schemeClr val="accent4">
                    <a:shade val="50000"/>
                    <a:satMod val="120000"/>
                  </a:schemeClr>
                </a:solidFill>
                <a:prstDash val="solid"/>
              </a:ln>
              <a:solidFill>
                <a:schemeClr val="accent5">
                  <a:lumMod val="50000"/>
                </a:schemeClr>
              </a:solidFill>
              <a:effectLst>
                <a:reflection blurRad="12700" stA="28000" endPos="45000" dist="1000" dir="5400000" sy="-100000" algn="bl" rotWithShape="0"/>
              </a:effectLst>
            </a:endParaRPr>
          </a:p>
        </p:txBody>
      </p:sp>
      <p:sp>
        <p:nvSpPr>
          <p:cNvPr id="3" name="Subtitle 2"/>
          <p:cNvSpPr>
            <a:spLocks noGrp="1"/>
          </p:cNvSpPr>
          <p:nvPr>
            <p:ph type="subTitle" idx="1"/>
          </p:nvPr>
        </p:nvSpPr>
        <p:spPr>
          <a:xfrm>
            <a:off x="685800" y="4343400"/>
            <a:ext cx="7681913" cy="1293812"/>
          </a:xfrm>
        </p:spPr>
        <p:txBody>
          <a:bodyPr>
            <a:normAutofit lnSpcReduction="10000"/>
          </a:bodyPr>
          <a:lstStyle/>
          <a:p>
            <a:r>
              <a:rPr lang="sk-SK" dirty="0" smtClean="0"/>
              <a:t>Prof. </a:t>
            </a:r>
            <a:r>
              <a:rPr lang="sk-SK" dirty="0" err="1" smtClean="0"/>
              <a:t>Ing.Daniela</a:t>
            </a:r>
            <a:r>
              <a:rPr lang="sk-SK" dirty="0" smtClean="0"/>
              <a:t> </a:t>
            </a:r>
            <a:r>
              <a:rPr lang="sk-SK" dirty="0" err="1" smtClean="0"/>
              <a:t>Ďuračková</a:t>
            </a:r>
            <a:r>
              <a:rPr lang="sk-SK" dirty="0" smtClean="0"/>
              <a:t>, PhD.</a:t>
            </a:r>
            <a:endParaRPr lang="en-US" dirty="0" smtClean="0"/>
          </a:p>
          <a:p>
            <a:r>
              <a:rPr lang="sk-SK" dirty="0" smtClean="0"/>
              <a:t>Logické systémy</a:t>
            </a:r>
            <a:endParaRPr lang="en-US" dirty="0" smtClean="0"/>
          </a:p>
          <a:p>
            <a:r>
              <a:rPr lang="sk-SK" dirty="0" smtClean="0"/>
              <a:t>Ústav elektroniky a </a:t>
            </a:r>
            <a:r>
              <a:rPr lang="sk-SK" dirty="0" err="1" smtClean="0"/>
              <a:t>fotoniky</a:t>
            </a:r>
            <a:endParaRPr lang="en-US" dirty="0"/>
          </a:p>
        </p:txBody>
      </p:sp>
    </p:spTree>
  </p:cSld>
  <p:clrMapOvr>
    <a:masterClrMapping/>
  </p:clrMapOvr>
  <p:transition>
    <p:fad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1"/>
          <p:cNvSpPr>
            <a:spLocks noGrp="1"/>
          </p:cNvSpPr>
          <p:nvPr>
            <p:ph type="title"/>
          </p:nvPr>
        </p:nvSpPr>
        <p:spPr>
          <a:xfrm>
            <a:off x="381000" y="230188"/>
            <a:ext cx="8382000" cy="609398"/>
          </a:xfrm>
        </p:spPr>
        <p:txBody>
          <a:bodyPr/>
          <a:lstStyle/>
          <a:p>
            <a:r>
              <a:rPr lang="sk-SK" sz="4400" b="1" dirty="0" smtClean="0"/>
              <a:t>Úlohy pri návrhu logických obvodov</a:t>
            </a:r>
            <a:endParaRPr lang="cs-CZ" sz="4400" b="1" dirty="0"/>
          </a:p>
        </p:txBody>
      </p:sp>
      <p:sp>
        <p:nvSpPr>
          <p:cNvPr id="5" name="TextovéPole 4"/>
          <p:cNvSpPr txBox="1"/>
          <p:nvPr/>
        </p:nvSpPr>
        <p:spPr>
          <a:xfrm>
            <a:off x="445093" y="1295400"/>
            <a:ext cx="8534400" cy="5693866"/>
          </a:xfrm>
          <a:prstGeom prst="rect">
            <a:avLst/>
          </a:prstGeom>
          <a:noFill/>
        </p:spPr>
        <p:txBody>
          <a:bodyPr wrap="square" rtlCol="0">
            <a:spAutoFit/>
          </a:bodyPr>
          <a:lstStyle/>
          <a:p>
            <a:r>
              <a:rPr lang="sk-SK" sz="3200" b="1" i="1" dirty="0" smtClean="0">
                <a:solidFill>
                  <a:srgbClr val="C00000"/>
                </a:solidFill>
              </a:rPr>
              <a:t>Modelovanie a simulácia:</a:t>
            </a:r>
          </a:p>
          <a:p>
            <a:r>
              <a:rPr lang="sk-SK" sz="3200" dirty="0" smtClean="0">
                <a:solidFill>
                  <a:schemeClr val="bg1"/>
                </a:solidFill>
              </a:rPr>
              <a:t>Ide o vytvorenie vhodného matematického (alebo iného) modelu štruktúry a zodpovedajúceho programu pre počítač, ktorý umožňuje experimentovať s týmto modelom akoby s logickým systémom a overovať jeho správanie.</a:t>
            </a:r>
          </a:p>
          <a:p>
            <a:endParaRPr lang="sk-SK" sz="1200" dirty="0" smtClean="0">
              <a:solidFill>
                <a:schemeClr val="bg1"/>
              </a:solidFill>
            </a:endParaRPr>
          </a:p>
          <a:p>
            <a:r>
              <a:rPr lang="sk-SK" sz="3200" b="1" dirty="0" smtClean="0">
                <a:solidFill>
                  <a:schemeClr val="bg1"/>
                </a:solidFill>
              </a:rPr>
              <a:t>Používajú sa integrované vývojové systémy: </a:t>
            </a:r>
          </a:p>
          <a:p>
            <a:r>
              <a:rPr lang="sk-SK" sz="3200" b="1" dirty="0" smtClean="0">
                <a:solidFill>
                  <a:schemeClr val="bg1"/>
                </a:solidFill>
              </a:rPr>
              <a:t>CAE</a:t>
            </a:r>
            <a:r>
              <a:rPr lang="sk-SK" sz="3200" dirty="0" smtClean="0">
                <a:solidFill>
                  <a:schemeClr val="bg1"/>
                </a:solidFill>
              </a:rPr>
              <a:t> – </a:t>
            </a:r>
            <a:r>
              <a:rPr lang="en-US" sz="3200" dirty="0" smtClean="0">
                <a:solidFill>
                  <a:schemeClr val="bg1"/>
                </a:solidFill>
              </a:rPr>
              <a:t>Computed</a:t>
            </a:r>
            <a:r>
              <a:rPr lang="sk-SK" sz="3200" dirty="0" smtClean="0">
                <a:solidFill>
                  <a:schemeClr val="bg1"/>
                </a:solidFill>
              </a:rPr>
              <a:t> </a:t>
            </a:r>
            <a:r>
              <a:rPr lang="en-US" sz="3200" dirty="0" err="1" smtClean="0">
                <a:solidFill>
                  <a:schemeClr val="bg1"/>
                </a:solidFill>
              </a:rPr>
              <a:t>Aidied</a:t>
            </a:r>
            <a:r>
              <a:rPr lang="sk-SK" sz="3200" dirty="0" smtClean="0">
                <a:solidFill>
                  <a:schemeClr val="bg1"/>
                </a:solidFill>
              </a:rPr>
              <a:t> </a:t>
            </a:r>
            <a:r>
              <a:rPr lang="en-US" sz="3200" dirty="0" smtClean="0">
                <a:solidFill>
                  <a:schemeClr val="bg1"/>
                </a:solidFill>
              </a:rPr>
              <a:t>Engineering</a:t>
            </a:r>
          </a:p>
          <a:p>
            <a:r>
              <a:rPr lang="sk-SK" sz="3200" b="1" dirty="0" smtClean="0">
                <a:solidFill>
                  <a:schemeClr val="bg1"/>
                </a:solidFill>
              </a:rPr>
              <a:t>CAD</a:t>
            </a:r>
            <a:r>
              <a:rPr lang="sk-SK" sz="3200" dirty="0" smtClean="0">
                <a:solidFill>
                  <a:schemeClr val="bg1"/>
                </a:solidFill>
              </a:rPr>
              <a:t> – </a:t>
            </a:r>
            <a:r>
              <a:rPr lang="en-US" sz="3200" dirty="0" smtClean="0">
                <a:solidFill>
                  <a:schemeClr val="bg1"/>
                </a:solidFill>
              </a:rPr>
              <a:t>Computed A</a:t>
            </a:r>
            <a:r>
              <a:rPr lang="sk-SK" sz="3200" dirty="0" err="1" smtClean="0">
                <a:solidFill>
                  <a:schemeClr val="bg1"/>
                </a:solidFill>
              </a:rPr>
              <a:t>idied</a:t>
            </a:r>
            <a:r>
              <a:rPr lang="sk-SK" sz="3200" dirty="0" smtClean="0">
                <a:solidFill>
                  <a:schemeClr val="bg1"/>
                </a:solidFill>
              </a:rPr>
              <a:t> </a:t>
            </a:r>
            <a:r>
              <a:rPr lang="en-US" sz="3200" dirty="0" smtClean="0">
                <a:solidFill>
                  <a:schemeClr val="bg1"/>
                </a:solidFill>
              </a:rPr>
              <a:t>Design</a:t>
            </a:r>
          </a:p>
          <a:p>
            <a:r>
              <a:rPr lang="en-US" sz="3200" b="1" dirty="0" smtClean="0">
                <a:solidFill>
                  <a:schemeClr val="bg1"/>
                </a:solidFill>
              </a:rPr>
              <a:t>CAM</a:t>
            </a:r>
            <a:r>
              <a:rPr lang="en-US" sz="3200" dirty="0" smtClean="0">
                <a:solidFill>
                  <a:schemeClr val="bg1"/>
                </a:solidFill>
              </a:rPr>
              <a:t> – Computed </a:t>
            </a:r>
            <a:r>
              <a:rPr lang="en-US" sz="3200" dirty="0" err="1" smtClean="0">
                <a:solidFill>
                  <a:schemeClr val="bg1"/>
                </a:solidFill>
              </a:rPr>
              <a:t>Aidied</a:t>
            </a:r>
            <a:r>
              <a:rPr lang="en-US" sz="3200" dirty="0" smtClean="0">
                <a:solidFill>
                  <a:schemeClr val="bg1"/>
                </a:solidFill>
              </a:rPr>
              <a:t> Manufacturing</a:t>
            </a:r>
            <a:endParaRPr lang="en-US" sz="3200" b="1" dirty="0" smtClean="0">
              <a:solidFill>
                <a:schemeClr val="bg1"/>
              </a:solidFill>
            </a:endParaRPr>
          </a:p>
          <a:p>
            <a:endParaRPr lang="sk-SK" sz="3200" dirty="0" smtClean="0">
              <a:solidFill>
                <a:schemeClr val="bg1"/>
              </a:solidFill>
            </a:endParaRPr>
          </a:p>
        </p:txBody>
      </p:sp>
    </p:spTree>
    <p:extLst>
      <p:ext uri="{BB962C8B-B14F-4D97-AF65-F5344CB8AC3E}">
        <p14:creationId xmlns:p14="http://schemas.microsoft.com/office/powerpoint/2010/main" val="3107413114"/>
      </p:ext>
    </p:extLst>
  </p:cSld>
  <p:clrMapOvr>
    <a:masterClrMapping/>
  </p:clrMapOvr>
  <p:transition>
    <p:fade/>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sk-SK" b="1" dirty="0" smtClean="0"/>
              <a:t>Typy kombinačných log. obvodov</a:t>
            </a:r>
            <a:endParaRPr lang="cs-CZ" b="1" dirty="0"/>
          </a:p>
        </p:txBody>
      </p:sp>
      <p:sp>
        <p:nvSpPr>
          <p:cNvPr id="3" name="Zástupný symbol pro text 2"/>
          <p:cNvSpPr>
            <a:spLocks noGrp="1"/>
          </p:cNvSpPr>
          <p:nvPr>
            <p:ph type="body" sz="quarter" idx="10"/>
          </p:nvPr>
        </p:nvSpPr>
        <p:spPr>
          <a:xfrm>
            <a:off x="381000" y="1411552"/>
            <a:ext cx="8610600" cy="1329595"/>
          </a:xfrm>
        </p:spPr>
        <p:txBody>
          <a:bodyPr/>
          <a:lstStyle/>
          <a:p>
            <a:r>
              <a:rPr lang="sk-SK" b="1" i="1" dirty="0" smtClean="0"/>
              <a:t>Hradlá</a:t>
            </a:r>
            <a:r>
              <a:rPr lang="sk-SK" dirty="0" smtClean="0"/>
              <a:t> : tvoria základný obvod aj pre zložitejšie logické obvody. V praxi sa môžeme stretnúť s hradlami typu NAND, ADN, NOR, OR, NOT, EX-OR.</a:t>
            </a:r>
            <a:endParaRPr lang="cs-CZ" dirty="0"/>
          </a:p>
        </p:txBody>
      </p:sp>
      <p:pic>
        <p:nvPicPr>
          <p:cNvPr id="2050" name="Picture 2" descr="Hradla"/>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38200" y="2895599"/>
            <a:ext cx="7620000" cy="34888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TextovéPole 3"/>
          <p:cNvSpPr txBox="1"/>
          <p:nvPr/>
        </p:nvSpPr>
        <p:spPr>
          <a:xfrm>
            <a:off x="3042119" y="6391547"/>
            <a:ext cx="3212161" cy="400110"/>
          </a:xfrm>
          <a:prstGeom prst="rect">
            <a:avLst/>
          </a:prstGeom>
          <a:noFill/>
        </p:spPr>
        <p:txBody>
          <a:bodyPr wrap="none" rtlCol="0">
            <a:spAutoFit/>
          </a:bodyPr>
          <a:lstStyle/>
          <a:p>
            <a:r>
              <a:rPr lang="sk-SK" sz="2000" b="1" i="1" dirty="0" smtClean="0">
                <a:solidFill>
                  <a:schemeClr val="bg1"/>
                </a:solidFill>
              </a:rPr>
              <a:t>Schematické značky hradiel  </a:t>
            </a:r>
            <a:endParaRPr lang="cs-CZ" sz="2000" b="1" i="1" dirty="0">
              <a:solidFill>
                <a:schemeClr val="bg1"/>
              </a:solidFill>
            </a:endParaRPr>
          </a:p>
        </p:txBody>
      </p:sp>
    </p:spTree>
    <p:extLst>
      <p:ext uri="{BB962C8B-B14F-4D97-AF65-F5344CB8AC3E}">
        <p14:creationId xmlns:p14="http://schemas.microsoft.com/office/powerpoint/2010/main" val="1036097945"/>
      </p:ext>
    </p:extLst>
  </p:cSld>
  <p:clrMapOvr>
    <a:masterClrMapping/>
  </p:clrMapOvr>
  <p:transition>
    <p:fade/>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sk-SK" b="1" dirty="0"/>
              <a:t>Typy kombinačných log. obvodov</a:t>
            </a:r>
            <a:endParaRPr lang="cs-CZ" dirty="0"/>
          </a:p>
        </p:txBody>
      </p:sp>
      <p:sp>
        <p:nvSpPr>
          <p:cNvPr id="3" name="Zástupný symbol pro text 2"/>
          <p:cNvSpPr>
            <a:spLocks noGrp="1"/>
          </p:cNvSpPr>
          <p:nvPr>
            <p:ph type="body" sz="quarter" idx="10"/>
          </p:nvPr>
        </p:nvSpPr>
        <p:spPr>
          <a:xfrm>
            <a:off x="381000" y="1411552"/>
            <a:ext cx="8382000" cy="5121402"/>
          </a:xfrm>
        </p:spPr>
        <p:txBody>
          <a:bodyPr/>
          <a:lstStyle/>
          <a:p>
            <a:r>
              <a:rPr lang="sk-SK" b="1" dirty="0" err="1" smtClean="0"/>
              <a:t>Kóder</a:t>
            </a:r>
            <a:r>
              <a:rPr lang="sk-SK" b="1" dirty="0" smtClean="0"/>
              <a:t>, </a:t>
            </a:r>
            <a:r>
              <a:rPr lang="sk-SK" b="1" dirty="0" err="1" smtClean="0"/>
              <a:t>dekóder</a:t>
            </a:r>
            <a:r>
              <a:rPr lang="sk-SK" b="1" dirty="0" smtClean="0"/>
              <a:t>, prevodník</a:t>
            </a:r>
            <a:r>
              <a:rPr lang="sk-SK" dirty="0" smtClean="0"/>
              <a:t>: obvody zabezpečujúce prevod z kódu do kódu.</a:t>
            </a:r>
          </a:p>
          <a:p>
            <a:pPr marL="0" indent="0">
              <a:buNone/>
            </a:pPr>
            <a:r>
              <a:rPr lang="sk-SK" dirty="0"/>
              <a:t>	</a:t>
            </a:r>
            <a:r>
              <a:rPr lang="sk-SK" b="1" i="1" dirty="0" err="1" smtClean="0"/>
              <a:t>kóder</a:t>
            </a:r>
            <a:r>
              <a:rPr lang="sk-SK" dirty="0" smtClean="0"/>
              <a:t> – z dekadického do binárneho kódu</a:t>
            </a:r>
          </a:p>
          <a:p>
            <a:pPr marL="0" indent="0">
              <a:buNone/>
            </a:pPr>
            <a:r>
              <a:rPr lang="sk-SK" dirty="0"/>
              <a:t>	</a:t>
            </a:r>
            <a:r>
              <a:rPr lang="sk-SK" b="1" i="1" dirty="0" err="1" smtClean="0"/>
              <a:t>dekóder</a:t>
            </a:r>
            <a:r>
              <a:rPr lang="sk-SK" dirty="0" smtClean="0"/>
              <a:t> – z binárneho do dekadického kódu </a:t>
            </a:r>
          </a:p>
          <a:p>
            <a:r>
              <a:rPr lang="sk-SK" b="1" dirty="0" err="1" smtClean="0"/>
              <a:t>Multiplexor</a:t>
            </a:r>
            <a:r>
              <a:rPr lang="sk-SK" b="1" dirty="0" smtClean="0"/>
              <a:t>, </a:t>
            </a:r>
            <a:r>
              <a:rPr lang="sk-SK" b="1" dirty="0" err="1" smtClean="0"/>
              <a:t>demultiplexor</a:t>
            </a:r>
            <a:r>
              <a:rPr lang="sk-SK" dirty="0" smtClean="0"/>
              <a:t>: prepínače číslicových (analógových) signálov.</a:t>
            </a:r>
          </a:p>
          <a:p>
            <a:r>
              <a:rPr lang="sk-SK" b="1" dirty="0" smtClean="0"/>
              <a:t>Špeciálne obvody</a:t>
            </a:r>
            <a:r>
              <a:rPr lang="sk-SK" dirty="0" smtClean="0"/>
              <a:t>:</a:t>
            </a:r>
          </a:p>
          <a:p>
            <a:pPr marL="0" indent="0">
              <a:buNone/>
            </a:pPr>
            <a:r>
              <a:rPr lang="sk-SK" dirty="0"/>
              <a:t>	</a:t>
            </a:r>
            <a:r>
              <a:rPr lang="sk-SK" b="1" i="1" dirty="0" err="1" smtClean="0"/>
              <a:t>komparátor</a:t>
            </a:r>
            <a:r>
              <a:rPr lang="sk-SK" dirty="0" smtClean="0"/>
              <a:t> – porovnávací obvod</a:t>
            </a:r>
          </a:p>
          <a:p>
            <a:pPr marL="0" indent="0">
              <a:buNone/>
            </a:pPr>
            <a:r>
              <a:rPr lang="sk-SK" dirty="0"/>
              <a:t>	</a:t>
            </a:r>
            <a:r>
              <a:rPr lang="sk-SK" b="1" i="1" dirty="0" smtClean="0"/>
              <a:t>sčítačka</a:t>
            </a:r>
            <a:r>
              <a:rPr lang="sk-SK" dirty="0" smtClean="0"/>
              <a:t> – aritmetické sčítanie</a:t>
            </a:r>
          </a:p>
          <a:p>
            <a:pPr marL="0" indent="0">
              <a:buNone/>
            </a:pPr>
            <a:r>
              <a:rPr lang="sk-SK" dirty="0"/>
              <a:t>	</a:t>
            </a:r>
            <a:r>
              <a:rPr lang="sk-SK" b="1" i="1" dirty="0" smtClean="0"/>
              <a:t>generátor parity </a:t>
            </a:r>
            <a:r>
              <a:rPr lang="sk-SK" dirty="0" smtClean="0"/>
              <a:t>– kontrola </a:t>
            </a:r>
            <a:endParaRPr lang="cs-CZ" dirty="0"/>
          </a:p>
        </p:txBody>
      </p:sp>
    </p:spTree>
    <p:extLst>
      <p:ext uri="{BB962C8B-B14F-4D97-AF65-F5344CB8AC3E}">
        <p14:creationId xmlns:p14="http://schemas.microsoft.com/office/powerpoint/2010/main" val="2171647442"/>
      </p:ext>
    </p:extLst>
  </p:cSld>
  <p:clrMapOvr>
    <a:masterClrMapping/>
  </p:clrMapOvr>
  <p:transition>
    <p:fade/>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sk-SK" b="1" dirty="0" smtClean="0"/>
              <a:t>Typy sekvenčných log. obvodov</a:t>
            </a:r>
            <a:endParaRPr lang="cs-CZ" b="1" dirty="0"/>
          </a:p>
        </p:txBody>
      </p:sp>
      <p:sp>
        <p:nvSpPr>
          <p:cNvPr id="4" name="Zástupný symbol pro text 2"/>
          <p:cNvSpPr>
            <a:spLocks noGrp="1"/>
          </p:cNvSpPr>
          <p:nvPr>
            <p:ph type="body" sz="quarter" idx="10"/>
          </p:nvPr>
        </p:nvSpPr>
        <p:spPr>
          <a:xfrm>
            <a:off x="381000" y="1411552"/>
            <a:ext cx="8382000" cy="5527667"/>
          </a:xfrm>
        </p:spPr>
        <p:txBody>
          <a:bodyPr/>
          <a:lstStyle/>
          <a:p>
            <a:r>
              <a:rPr lang="sk-SK" b="1" dirty="0" smtClean="0"/>
              <a:t>Preklápacie obvody</a:t>
            </a:r>
          </a:p>
          <a:p>
            <a:r>
              <a:rPr lang="sk-SK" b="1" dirty="0" smtClean="0"/>
              <a:t>Registre</a:t>
            </a:r>
            <a:r>
              <a:rPr lang="sk-SK" dirty="0" smtClean="0"/>
              <a:t>: slúžia na uchovanie </a:t>
            </a:r>
            <a:r>
              <a:rPr lang="sk-SK" dirty="0" err="1" smtClean="0"/>
              <a:t>N-bitovej</a:t>
            </a:r>
            <a:r>
              <a:rPr lang="sk-SK" dirty="0" smtClean="0"/>
              <a:t> informácie</a:t>
            </a:r>
          </a:p>
          <a:p>
            <a:r>
              <a:rPr lang="sk-SK" b="1" dirty="0" err="1" smtClean="0"/>
              <a:t>Čítače</a:t>
            </a:r>
            <a:r>
              <a:rPr lang="sk-SK" dirty="0" smtClean="0"/>
              <a:t>: (synchrónne, asynchrónne) </a:t>
            </a:r>
          </a:p>
          <a:p>
            <a:r>
              <a:rPr lang="sk-SK" b="1" dirty="0" smtClean="0"/>
              <a:t>Pamäte</a:t>
            </a:r>
            <a:r>
              <a:rPr lang="sk-SK" dirty="0" smtClean="0"/>
              <a:t>: (statická, dynamická)</a:t>
            </a:r>
            <a:r>
              <a:rPr lang="sk-SK" b="1" dirty="0" smtClean="0"/>
              <a:t> </a:t>
            </a:r>
          </a:p>
          <a:p>
            <a:endParaRPr lang="sk-SK" b="1" dirty="0"/>
          </a:p>
          <a:p>
            <a:pPr marL="0" indent="0">
              <a:buNone/>
            </a:pPr>
            <a:r>
              <a:rPr lang="sk-SK" dirty="0" smtClean="0"/>
              <a:t>Zložitosť obvodu je charakterizovaná </a:t>
            </a:r>
            <a:r>
              <a:rPr lang="sk-SK" b="1" dirty="0" smtClean="0"/>
              <a:t>stupňom integrácie. </a:t>
            </a:r>
            <a:r>
              <a:rPr lang="sk-SK" dirty="0" smtClean="0"/>
              <a:t>Napr.:</a:t>
            </a:r>
          </a:p>
          <a:p>
            <a:pPr>
              <a:buFont typeface="Arial" pitchFamily="34" charset="0"/>
              <a:buChar char="•"/>
            </a:pPr>
            <a:r>
              <a:rPr lang="sk-SK" sz="2800" dirty="0" smtClean="0"/>
              <a:t>VLSI – </a:t>
            </a:r>
            <a:r>
              <a:rPr lang="en-US" sz="2800" dirty="0" smtClean="0"/>
              <a:t>very large scale integration</a:t>
            </a:r>
            <a:r>
              <a:rPr lang="sk-SK" sz="2800" dirty="0" smtClean="0"/>
              <a:t>, 10</a:t>
            </a:r>
            <a:r>
              <a:rPr lang="sk-SK" sz="2800" baseline="30000" dirty="0" smtClean="0"/>
              <a:t>6</a:t>
            </a:r>
            <a:r>
              <a:rPr lang="sk-SK" sz="2800" dirty="0" smtClean="0"/>
              <a:t> ekvivalentných</a:t>
            </a:r>
          </a:p>
          <a:p>
            <a:pPr marL="0" indent="0">
              <a:buNone/>
            </a:pPr>
            <a:r>
              <a:rPr lang="sk-SK" sz="2800" baseline="30000" dirty="0" smtClean="0"/>
              <a:t> </a:t>
            </a:r>
            <a:r>
              <a:rPr lang="sk-SK" sz="2800" dirty="0" smtClean="0"/>
              <a:t>     hradiel. (Mikropočítače)</a:t>
            </a:r>
            <a:endParaRPr lang="sk-SK" sz="2800" baseline="30000" dirty="0" smtClean="0"/>
          </a:p>
          <a:p>
            <a:pPr marL="0" indent="0">
              <a:buNone/>
            </a:pPr>
            <a:endParaRPr lang="cs-CZ" b="1" dirty="0"/>
          </a:p>
        </p:txBody>
      </p:sp>
    </p:spTree>
    <p:extLst>
      <p:ext uri="{BB962C8B-B14F-4D97-AF65-F5344CB8AC3E}">
        <p14:creationId xmlns:p14="http://schemas.microsoft.com/office/powerpoint/2010/main" val="3779325379"/>
      </p:ext>
    </p:extLst>
  </p:cSld>
  <p:clrMapOvr>
    <a:masterClrMapping/>
  </p:clrMapOvr>
  <p:transition>
    <p:fade/>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81000" y="230188"/>
            <a:ext cx="8382000" cy="609398"/>
          </a:xfrm>
        </p:spPr>
        <p:txBody>
          <a:bodyPr/>
          <a:lstStyle/>
          <a:p>
            <a:r>
              <a:rPr lang="sk-SK" sz="4400" b="1" dirty="0" smtClean="0"/>
              <a:t>Základné charakteristiky log. obvodov</a:t>
            </a:r>
            <a:endParaRPr lang="cs-CZ" sz="4400" b="1" dirty="0"/>
          </a:p>
        </p:txBody>
      </p:sp>
      <p:sp>
        <p:nvSpPr>
          <p:cNvPr id="4" name="TextovéPole 3"/>
          <p:cNvSpPr txBox="1"/>
          <p:nvPr/>
        </p:nvSpPr>
        <p:spPr>
          <a:xfrm>
            <a:off x="228600" y="1371600"/>
            <a:ext cx="8686800" cy="2246769"/>
          </a:xfrm>
          <a:prstGeom prst="rect">
            <a:avLst/>
          </a:prstGeom>
          <a:noFill/>
        </p:spPr>
        <p:txBody>
          <a:bodyPr wrap="square" rtlCol="0">
            <a:spAutoFit/>
          </a:bodyPr>
          <a:lstStyle/>
          <a:p>
            <a:r>
              <a:rPr lang="sk-SK" sz="2800" b="1" i="1" dirty="0" smtClean="0">
                <a:solidFill>
                  <a:srgbClr val="C00000"/>
                </a:solidFill>
              </a:rPr>
              <a:t>Dvojhodnotové premenné:</a:t>
            </a:r>
          </a:p>
          <a:p>
            <a:r>
              <a:rPr lang="sk-SK" sz="2800" dirty="0" smtClean="0">
                <a:solidFill>
                  <a:schemeClr val="bg1"/>
                </a:solidFill>
              </a:rPr>
              <a:t>V číslicový systémoch sa vyskytujú vstupné, výstupné a vnútorné premenné. Jedná sa o dvojhodnotové veličiny,</a:t>
            </a:r>
          </a:p>
          <a:p>
            <a:r>
              <a:rPr lang="sk-SK" sz="2800" dirty="0">
                <a:solidFill>
                  <a:schemeClr val="bg1"/>
                </a:solidFill>
              </a:rPr>
              <a:t>k</a:t>
            </a:r>
            <a:r>
              <a:rPr lang="sk-SK" sz="2800" dirty="0" smtClean="0">
                <a:solidFill>
                  <a:schemeClr val="bg1"/>
                </a:solidFill>
              </a:rPr>
              <a:t>torým sú priradené dve hodnoty: </a:t>
            </a:r>
            <a:r>
              <a:rPr lang="sk-SK" sz="2800" b="1" dirty="0" smtClean="0">
                <a:solidFill>
                  <a:srgbClr val="C00000"/>
                </a:solidFill>
              </a:rPr>
              <a:t>logická nula</a:t>
            </a:r>
            <a:r>
              <a:rPr lang="sk-SK" sz="2800" dirty="0" smtClean="0">
                <a:solidFill>
                  <a:schemeClr val="bg1"/>
                </a:solidFill>
              </a:rPr>
              <a:t> a </a:t>
            </a:r>
            <a:r>
              <a:rPr lang="sk-SK" sz="2800" b="1" dirty="0" smtClean="0">
                <a:solidFill>
                  <a:srgbClr val="C00000"/>
                </a:solidFill>
              </a:rPr>
              <a:t>logická jednotka</a:t>
            </a:r>
            <a:r>
              <a:rPr lang="sk-SK" sz="2800" dirty="0" smtClean="0">
                <a:solidFill>
                  <a:schemeClr val="bg1"/>
                </a:solidFill>
              </a:rPr>
              <a:t>.  </a:t>
            </a:r>
            <a:endParaRPr lang="cs-CZ" sz="2800" dirty="0">
              <a:solidFill>
                <a:schemeClr val="bg1"/>
              </a:solidFill>
            </a:endParaRPr>
          </a:p>
        </p:txBody>
      </p:sp>
      <p:pic>
        <p:nvPicPr>
          <p:cNvPr id="3074" name="Picture 2" descr="logLH"/>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4800" y="3772968"/>
            <a:ext cx="3200400" cy="228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TextovéPole 4"/>
          <p:cNvSpPr txBox="1"/>
          <p:nvPr/>
        </p:nvSpPr>
        <p:spPr>
          <a:xfrm>
            <a:off x="3809999" y="3548390"/>
            <a:ext cx="5105401" cy="3108543"/>
          </a:xfrm>
          <a:prstGeom prst="rect">
            <a:avLst/>
          </a:prstGeom>
          <a:noFill/>
        </p:spPr>
        <p:txBody>
          <a:bodyPr wrap="square" rtlCol="0">
            <a:spAutoFit/>
          </a:bodyPr>
          <a:lstStyle/>
          <a:p>
            <a:r>
              <a:rPr lang="sk-SK" sz="2800" dirty="0" smtClean="0">
                <a:solidFill>
                  <a:schemeClr val="bg1"/>
                </a:solidFill>
              </a:rPr>
              <a:t>Z elektrického hľadiska sú </a:t>
            </a:r>
          </a:p>
          <a:p>
            <a:r>
              <a:rPr lang="sk-SK" sz="2800" dirty="0" smtClean="0">
                <a:solidFill>
                  <a:schemeClr val="bg1"/>
                </a:solidFill>
              </a:rPr>
              <a:t>najčastejšie priradené dvom logickým hodnotám dve rôzne napätia (prúdy), obyčajne tak, že logickej </a:t>
            </a:r>
            <a:r>
              <a:rPr lang="sk-SK" sz="2800" b="1" dirty="0" smtClean="0">
                <a:solidFill>
                  <a:schemeClr val="bg1"/>
                </a:solidFill>
              </a:rPr>
              <a:t>nule</a:t>
            </a:r>
            <a:r>
              <a:rPr lang="sk-SK" sz="2800" dirty="0" smtClean="0">
                <a:solidFill>
                  <a:schemeClr val="bg1"/>
                </a:solidFill>
              </a:rPr>
              <a:t> zodpovedá nízka hodnota napätia a </a:t>
            </a:r>
            <a:r>
              <a:rPr lang="sk-SK" sz="2800" b="1" dirty="0" smtClean="0">
                <a:solidFill>
                  <a:schemeClr val="bg1"/>
                </a:solidFill>
              </a:rPr>
              <a:t>jednotke</a:t>
            </a:r>
            <a:r>
              <a:rPr lang="sk-SK" sz="2800" dirty="0" smtClean="0">
                <a:solidFill>
                  <a:schemeClr val="bg1"/>
                </a:solidFill>
              </a:rPr>
              <a:t> vyššie kladné napätie.</a:t>
            </a:r>
            <a:endParaRPr lang="cs-CZ" sz="2800" dirty="0">
              <a:solidFill>
                <a:schemeClr val="bg1"/>
              </a:solidFill>
            </a:endParaRPr>
          </a:p>
        </p:txBody>
      </p:sp>
      <p:sp>
        <p:nvSpPr>
          <p:cNvPr id="6" name="TextovéPole 5"/>
          <p:cNvSpPr txBox="1"/>
          <p:nvPr/>
        </p:nvSpPr>
        <p:spPr>
          <a:xfrm>
            <a:off x="126569" y="6058968"/>
            <a:ext cx="3698385" cy="707886"/>
          </a:xfrm>
          <a:prstGeom prst="rect">
            <a:avLst/>
          </a:prstGeom>
          <a:noFill/>
        </p:spPr>
        <p:txBody>
          <a:bodyPr wrap="none" rtlCol="0">
            <a:spAutoFit/>
          </a:bodyPr>
          <a:lstStyle/>
          <a:p>
            <a:r>
              <a:rPr lang="sk-SK" sz="2000" b="1" dirty="0" smtClean="0">
                <a:solidFill>
                  <a:schemeClr val="bg1"/>
                </a:solidFill>
              </a:rPr>
              <a:t>Napäťové úrovne pre konštantné</a:t>
            </a:r>
          </a:p>
          <a:p>
            <a:r>
              <a:rPr lang="sk-SK" sz="2000" b="1" dirty="0" smtClean="0">
                <a:solidFill>
                  <a:schemeClr val="bg1"/>
                </a:solidFill>
              </a:rPr>
              <a:t>           napájacie napätie</a:t>
            </a:r>
            <a:endParaRPr lang="cs-CZ" sz="2000" b="1" dirty="0">
              <a:solidFill>
                <a:schemeClr val="bg1"/>
              </a:solidFill>
            </a:endParaRPr>
          </a:p>
        </p:txBody>
      </p:sp>
    </p:spTree>
    <p:extLst>
      <p:ext uri="{BB962C8B-B14F-4D97-AF65-F5344CB8AC3E}">
        <p14:creationId xmlns:p14="http://schemas.microsoft.com/office/powerpoint/2010/main" val="597718660"/>
      </p:ext>
    </p:extLst>
  </p:cSld>
  <p:clrMapOvr>
    <a:masterClrMapping/>
  </p:clrMapOvr>
  <p:transition>
    <p:fade/>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81000" y="230188"/>
            <a:ext cx="8382000" cy="609398"/>
          </a:xfrm>
        </p:spPr>
        <p:txBody>
          <a:bodyPr/>
          <a:lstStyle/>
          <a:p>
            <a:r>
              <a:rPr lang="sk-SK" sz="4400" b="1" dirty="0" smtClean="0"/>
              <a:t>Základné charakteristiky log. obvodov</a:t>
            </a:r>
            <a:endParaRPr lang="cs-CZ" sz="4400" b="1" dirty="0"/>
          </a:p>
        </p:txBody>
      </p:sp>
      <p:sp>
        <p:nvSpPr>
          <p:cNvPr id="4" name="TextovéPole 3"/>
          <p:cNvSpPr txBox="1"/>
          <p:nvPr/>
        </p:nvSpPr>
        <p:spPr>
          <a:xfrm>
            <a:off x="225039" y="1524000"/>
            <a:ext cx="3962400" cy="4524315"/>
          </a:xfrm>
          <a:prstGeom prst="rect">
            <a:avLst/>
          </a:prstGeom>
          <a:noFill/>
        </p:spPr>
        <p:txBody>
          <a:bodyPr wrap="square" rtlCol="0">
            <a:spAutoFit/>
          </a:bodyPr>
          <a:lstStyle/>
          <a:p>
            <a:r>
              <a:rPr lang="sk-SK" sz="3200" b="1" i="1" dirty="0" smtClean="0">
                <a:solidFill>
                  <a:srgbClr val="C00000"/>
                </a:solidFill>
              </a:rPr>
              <a:t>Logický obvod:</a:t>
            </a:r>
          </a:p>
          <a:p>
            <a:r>
              <a:rPr lang="sk-SK" sz="3200" dirty="0" smtClean="0">
                <a:solidFill>
                  <a:schemeClr val="bg1"/>
                </a:solidFill>
              </a:rPr>
              <a:t>Elektronický obvod s upravenými parametrami, ktorý správne funguje, len vtedy ak na jeho vstup privedieme presne špecifikované napäťové úrovne.</a:t>
            </a:r>
            <a:endParaRPr lang="cs-CZ" sz="3200" dirty="0">
              <a:solidFill>
                <a:schemeClr val="bg1"/>
              </a:solidFill>
            </a:endParaRPr>
          </a:p>
        </p:txBody>
      </p:sp>
      <p:pic>
        <p:nvPicPr>
          <p:cNvPr id="4098" name="Picture 2" descr="logLHCMO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482414" y="1919257"/>
            <a:ext cx="3810000" cy="3733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extovéPole 5"/>
          <p:cNvSpPr txBox="1"/>
          <p:nvPr/>
        </p:nvSpPr>
        <p:spPr>
          <a:xfrm>
            <a:off x="4683615" y="5791200"/>
            <a:ext cx="3603102" cy="707886"/>
          </a:xfrm>
          <a:prstGeom prst="rect">
            <a:avLst/>
          </a:prstGeom>
          <a:noFill/>
        </p:spPr>
        <p:txBody>
          <a:bodyPr wrap="none" rtlCol="0">
            <a:spAutoFit/>
          </a:bodyPr>
          <a:lstStyle/>
          <a:p>
            <a:r>
              <a:rPr lang="sk-SK" sz="2000" b="1" dirty="0" smtClean="0">
                <a:solidFill>
                  <a:schemeClr val="bg1"/>
                </a:solidFill>
              </a:rPr>
              <a:t>Napäťové úrovne pre premenné</a:t>
            </a:r>
          </a:p>
          <a:p>
            <a:r>
              <a:rPr lang="sk-SK" sz="2000" b="1" dirty="0" smtClean="0">
                <a:solidFill>
                  <a:schemeClr val="bg1"/>
                </a:solidFill>
              </a:rPr>
              <a:t>           napájacie napätie</a:t>
            </a:r>
            <a:endParaRPr lang="cs-CZ" sz="2000" b="1" dirty="0">
              <a:solidFill>
                <a:schemeClr val="bg1"/>
              </a:solidFill>
            </a:endParaRPr>
          </a:p>
        </p:txBody>
      </p:sp>
    </p:spTree>
    <p:extLst>
      <p:ext uri="{BB962C8B-B14F-4D97-AF65-F5344CB8AC3E}">
        <p14:creationId xmlns:p14="http://schemas.microsoft.com/office/powerpoint/2010/main" val="2760604066"/>
      </p:ext>
    </p:extLst>
  </p:cSld>
  <p:clrMapOvr>
    <a:masterClrMapping/>
  </p:clrMapOvr>
  <p:transition>
    <p:fade/>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81000" y="230188"/>
            <a:ext cx="8382000" cy="553998"/>
          </a:xfrm>
        </p:spPr>
        <p:txBody>
          <a:bodyPr/>
          <a:lstStyle/>
          <a:p>
            <a:r>
              <a:rPr lang="sk-SK" sz="4000" b="1" dirty="0" smtClean="0"/>
              <a:t>Vstupy kombinačných logických obvodov</a:t>
            </a:r>
            <a:endParaRPr lang="cs-CZ" sz="4000" b="1" dirty="0"/>
          </a:p>
        </p:txBody>
      </p:sp>
      <p:sp>
        <p:nvSpPr>
          <p:cNvPr id="3" name="Zástupný symbol pro text 2"/>
          <p:cNvSpPr>
            <a:spLocks noGrp="1"/>
          </p:cNvSpPr>
          <p:nvPr>
            <p:ph type="body" sz="quarter" idx="10"/>
          </p:nvPr>
        </p:nvSpPr>
        <p:spPr>
          <a:xfrm>
            <a:off x="381000" y="1411552"/>
            <a:ext cx="8458200" cy="2314480"/>
          </a:xfrm>
        </p:spPr>
        <p:txBody>
          <a:bodyPr/>
          <a:lstStyle/>
          <a:p>
            <a:r>
              <a:rPr lang="sk-SK" dirty="0" smtClean="0"/>
              <a:t>Počty dátových vstupov hradiel sú 2, 3, 8 ale tiež špecificky podľa potreby alebo možností puzdra.</a:t>
            </a:r>
          </a:p>
          <a:p>
            <a:r>
              <a:rPr lang="sk-SK" dirty="0" smtClean="0"/>
              <a:t>Okrem dátových vstupov  logické obvody môžu mať aj niektoré z kategórie riadiacich resp. </a:t>
            </a:r>
            <a:r>
              <a:rPr lang="sk-SK" dirty="0" err="1" smtClean="0"/>
              <a:t>inicializačných</a:t>
            </a:r>
            <a:r>
              <a:rPr lang="sk-SK" dirty="0" smtClean="0"/>
              <a:t> vstupov.</a:t>
            </a:r>
          </a:p>
        </p:txBody>
      </p:sp>
      <p:sp>
        <p:nvSpPr>
          <p:cNvPr id="4" name="TextovéPole 3"/>
          <p:cNvSpPr txBox="1"/>
          <p:nvPr/>
        </p:nvSpPr>
        <p:spPr>
          <a:xfrm>
            <a:off x="914399" y="3886200"/>
            <a:ext cx="6268896" cy="2739211"/>
          </a:xfrm>
          <a:prstGeom prst="rect">
            <a:avLst/>
          </a:prstGeom>
          <a:noFill/>
        </p:spPr>
        <p:txBody>
          <a:bodyPr wrap="none" rtlCol="0">
            <a:spAutoFit/>
          </a:bodyPr>
          <a:lstStyle/>
          <a:p>
            <a:pPr marL="285750" indent="-285750">
              <a:buFont typeface="Arial" pitchFamily="34" charset="0"/>
              <a:buChar char="•"/>
            </a:pPr>
            <a:r>
              <a:rPr lang="sk-SK" sz="2800" b="1" dirty="0" smtClean="0">
                <a:solidFill>
                  <a:schemeClr val="bg1"/>
                </a:solidFill>
              </a:rPr>
              <a:t>EN</a:t>
            </a:r>
            <a:r>
              <a:rPr lang="sk-SK" sz="2800" dirty="0" smtClean="0">
                <a:solidFill>
                  <a:schemeClr val="bg1"/>
                </a:solidFill>
              </a:rPr>
              <a:t> (</a:t>
            </a:r>
            <a:r>
              <a:rPr lang="sk-SK" sz="2800" dirty="0" err="1" smtClean="0">
                <a:solidFill>
                  <a:schemeClr val="bg1"/>
                </a:solidFill>
              </a:rPr>
              <a:t>enable</a:t>
            </a:r>
            <a:r>
              <a:rPr lang="sk-SK" sz="2800" dirty="0" smtClean="0">
                <a:solidFill>
                  <a:schemeClr val="bg1"/>
                </a:solidFill>
              </a:rPr>
              <a:t>) – povolenie funkcie obvodu</a:t>
            </a:r>
          </a:p>
          <a:p>
            <a:endParaRPr lang="sk-SK" sz="800" dirty="0" smtClean="0">
              <a:solidFill>
                <a:schemeClr val="bg1"/>
              </a:solidFill>
            </a:endParaRPr>
          </a:p>
          <a:p>
            <a:pPr marL="285750" indent="-285750">
              <a:buFont typeface="Arial" pitchFamily="34" charset="0"/>
              <a:buChar char="•"/>
            </a:pPr>
            <a:r>
              <a:rPr lang="sk-SK" sz="2800" b="1" dirty="0" smtClean="0">
                <a:solidFill>
                  <a:schemeClr val="bg1"/>
                </a:solidFill>
              </a:rPr>
              <a:t>OE</a:t>
            </a:r>
            <a:r>
              <a:rPr lang="sk-SK" sz="2800" dirty="0" smtClean="0">
                <a:solidFill>
                  <a:schemeClr val="bg1"/>
                </a:solidFill>
              </a:rPr>
              <a:t> (</a:t>
            </a:r>
            <a:r>
              <a:rPr lang="sk-SK" sz="2800" dirty="0" err="1" smtClean="0">
                <a:solidFill>
                  <a:schemeClr val="bg1"/>
                </a:solidFill>
              </a:rPr>
              <a:t>output</a:t>
            </a:r>
            <a:r>
              <a:rPr lang="sk-SK" sz="2800" dirty="0" smtClean="0">
                <a:solidFill>
                  <a:schemeClr val="bg1"/>
                </a:solidFill>
              </a:rPr>
              <a:t> </a:t>
            </a:r>
            <a:r>
              <a:rPr lang="sk-SK" sz="2800" dirty="0" err="1" smtClean="0">
                <a:solidFill>
                  <a:schemeClr val="bg1"/>
                </a:solidFill>
              </a:rPr>
              <a:t>enable</a:t>
            </a:r>
            <a:r>
              <a:rPr lang="sk-SK" sz="2800" dirty="0" smtClean="0">
                <a:solidFill>
                  <a:schemeClr val="bg1"/>
                </a:solidFill>
              </a:rPr>
              <a:t>) – povolenie výstupu</a:t>
            </a:r>
          </a:p>
          <a:p>
            <a:pPr marL="285750" indent="-285750">
              <a:buFont typeface="Arial" pitchFamily="34" charset="0"/>
              <a:buChar char="•"/>
            </a:pPr>
            <a:endParaRPr lang="sk-SK" sz="800" dirty="0" smtClean="0">
              <a:solidFill>
                <a:schemeClr val="bg1"/>
              </a:solidFill>
            </a:endParaRPr>
          </a:p>
          <a:p>
            <a:pPr marL="285750" indent="-285750">
              <a:buFont typeface="Arial" pitchFamily="34" charset="0"/>
              <a:buChar char="•"/>
            </a:pPr>
            <a:r>
              <a:rPr lang="sk-SK" sz="2800" b="1" dirty="0" smtClean="0">
                <a:solidFill>
                  <a:schemeClr val="bg1"/>
                </a:solidFill>
              </a:rPr>
              <a:t>CE</a:t>
            </a:r>
            <a:r>
              <a:rPr lang="sk-SK" sz="2800" dirty="0" smtClean="0">
                <a:solidFill>
                  <a:schemeClr val="bg1"/>
                </a:solidFill>
              </a:rPr>
              <a:t> (</a:t>
            </a:r>
            <a:r>
              <a:rPr lang="sk-SK" sz="2800" dirty="0" err="1" smtClean="0">
                <a:solidFill>
                  <a:schemeClr val="bg1"/>
                </a:solidFill>
              </a:rPr>
              <a:t>chip</a:t>
            </a:r>
            <a:r>
              <a:rPr lang="sk-SK" sz="2800" dirty="0" smtClean="0">
                <a:solidFill>
                  <a:schemeClr val="bg1"/>
                </a:solidFill>
              </a:rPr>
              <a:t> </a:t>
            </a:r>
            <a:r>
              <a:rPr lang="sk-SK" sz="2800" dirty="0" err="1" smtClean="0">
                <a:solidFill>
                  <a:schemeClr val="bg1"/>
                </a:solidFill>
              </a:rPr>
              <a:t>enable</a:t>
            </a:r>
            <a:r>
              <a:rPr lang="sk-SK" sz="2800" dirty="0" smtClean="0">
                <a:solidFill>
                  <a:schemeClr val="bg1"/>
                </a:solidFill>
              </a:rPr>
              <a:t>) – inicializácia obvodu</a:t>
            </a:r>
          </a:p>
          <a:p>
            <a:endParaRPr lang="sk-SK" sz="800" dirty="0" smtClean="0">
              <a:solidFill>
                <a:schemeClr val="bg1"/>
              </a:solidFill>
            </a:endParaRPr>
          </a:p>
          <a:p>
            <a:pPr marL="285750" indent="-285750">
              <a:buFont typeface="Arial" pitchFamily="34" charset="0"/>
              <a:buChar char="•"/>
            </a:pPr>
            <a:r>
              <a:rPr lang="sk-SK" sz="2800" b="1" dirty="0" smtClean="0">
                <a:solidFill>
                  <a:schemeClr val="bg1"/>
                </a:solidFill>
              </a:rPr>
              <a:t>CS</a:t>
            </a:r>
            <a:r>
              <a:rPr lang="sk-SK" sz="2800" dirty="0" smtClean="0">
                <a:solidFill>
                  <a:schemeClr val="bg1"/>
                </a:solidFill>
              </a:rPr>
              <a:t> (</a:t>
            </a:r>
            <a:r>
              <a:rPr lang="sk-SK" sz="2800" dirty="0" err="1" smtClean="0">
                <a:solidFill>
                  <a:schemeClr val="bg1"/>
                </a:solidFill>
              </a:rPr>
              <a:t>chip</a:t>
            </a:r>
            <a:r>
              <a:rPr lang="sk-SK" sz="2800" dirty="0" smtClean="0">
                <a:solidFill>
                  <a:schemeClr val="bg1"/>
                </a:solidFill>
              </a:rPr>
              <a:t> </a:t>
            </a:r>
            <a:r>
              <a:rPr lang="sk-SK" sz="2800" dirty="0" err="1" smtClean="0">
                <a:solidFill>
                  <a:schemeClr val="bg1"/>
                </a:solidFill>
              </a:rPr>
              <a:t>select</a:t>
            </a:r>
            <a:r>
              <a:rPr lang="sk-SK" sz="2800" dirty="0" smtClean="0">
                <a:solidFill>
                  <a:schemeClr val="bg1"/>
                </a:solidFill>
              </a:rPr>
              <a:t>) – inicializácia obvodu</a:t>
            </a:r>
          </a:p>
          <a:p>
            <a:endParaRPr lang="sk-SK" sz="800" dirty="0" smtClean="0">
              <a:solidFill>
                <a:schemeClr val="bg1"/>
              </a:solidFill>
            </a:endParaRPr>
          </a:p>
          <a:p>
            <a:pPr marL="285750" indent="-285750">
              <a:buFont typeface="Arial" pitchFamily="34" charset="0"/>
              <a:buChar char="•"/>
            </a:pPr>
            <a:r>
              <a:rPr lang="sk-SK" sz="2800" b="1" dirty="0" smtClean="0">
                <a:solidFill>
                  <a:schemeClr val="bg1"/>
                </a:solidFill>
              </a:rPr>
              <a:t>RES</a:t>
            </a:r>
            <a:r>
              <a:rPr lang="sk-SK" sz="2800" dirty="0" smtClean="0">
                <a:solidFill>
                  <a:schemeClr val="bg1"/>
                </a:solidFill>
              </a:rPr>
              <a:t> – </a:t>
            </a:r>
            <a:r>
              <a:rPr lang="sk-SK" sz="2800" dirty="0" err="1" smtClean="0">
                <a:solidFill>
                  <a:schemeClr val="bg1"/>
                </a:solidFill>
              </a:rPr>
              <a:t>reset</a:t>
            </a:r>
            <a:r>
              <a:rPr lang="sk-SK" sz="2800" dirty="0" smtClean="0">
                <a:solidFill>
                  <a:schemeClr val="bg1"/>
                </a:solidFill>
              </a:rPr>
              <a:t>, inicializácia obvodu</a:t>
            </a:r>
            <a:endParaRPr lang="cs-CZ" sz="2800" dirty="0">
              <a:solidFill>
                <a:schemeClr val="bg1"/>
              </a:solidFill>
            </a:endParaRPr>
          </a:p>
        </p:txBody>
      </p:sp>
    </p:spTree>
    <p:extLst>
      <p:ext uri="{BB962C8B-B14F-4D97-AF65-F5344CB8AC3E}">
        <p14:creationId xmlns:p14="http://schemas.microsoft.com/office/powerpoint/2010/main" val="3513858161"/>
      </p:ext>
    </p:extLst>
  </p:cSld>
  <p:clrMapOvr>
    <a:masterClrMapping/>
  </p:clrMapOvr>
  <p:transition>
    <p:fade/>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81000" y="230188"/>
            <a:ext cx="8382000" cy="553998"/>
          </a:xfrm>
        </p:spPr>
        <p:txBody>
          <a:bodyPr/>
          <a:lstStyle/>
          <a:p>
            <a:r>
              <a:rPr lang="sk-SK" sz="4000" b="1" dirty="0" smtClean="0"/>
              <a:t>Vstupy kombinačných logických obvodov</a:t>
            </a:r>
            <a:endParaRPr lang="cs-CZ" sz="4000" b="1" dirty="0"/>
          </a:p>
        </p:txBody>
      </p:sp>
      <p:sp>
        <p:nvSpPr>
          <p:cNvPr id="3" name="Zástupný symbol pro text 2"/>
          <p:cNvSpPr>
            <a:spLocks noGrp="1"/>
          </p:cNvSpPr>
          <p:nvPr>
            <p:ph type="body" sz="quarter" idx="10"/>
          </p:nvPr>
        </p:nvSpPr>
        <p:spPr>
          <a:xfrm>
            <a:off x="381000" y="1411552"/>
            <a:ext cx="8382000" cy="886397"/>
          </a:xfrm>
        </p:spPr>
        <p:txBody>
          <a:bodyPr/>
          <a:lstStyle/>
          <a:p>
            <a:r>
              <a:rPr lang="sk-SK" dirty="0" smtClean="0"/>
              <a:t>Na realizáciu viacvstupových obvodov  sa využívajú sériovo paralelné radenia spínačov</a:t>
            </a:r>
            <a:endParaRPr lang="cs-CZ" dirty="0"/>
          </a:p>
        </p:txBody>
      </p:sp>
      <p:pic>
        <p:nvPicPr>
          <p:cNvPr id="1026" name="Picture 2" descr="2spin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81000" y="2438400"/>
            <a:ext cx="4029307" cy="1447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27" name="Picture 3" descr="2spin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495800" y="2438400"/>
            <a:ext cx="4191000" cy="1447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aphicFrame>
        <p:nvGraphicFramePr>
          <p:cNvPr id="4" name="Tabulka 3"/>
          <p:cNvGraphicFramePr>
            <a:graphicFrameLocks noGrp="1"/>
          </p:cNvGraphicFramePr>
          <p:nvPr>
            <p:extLst>
              <p:ext uri="{D42A27DB-BD31-4B8C-83A1-F6EECF244321}">
                <p14:modId xmlns:p14="http://schemas.microsoft.com/office/powerpoint/2010/main" val="1044439990"/>
              </p:ext>
            </p:extLst>
          </p:nvPr>
        </p:nvGraphicFramePr>
        <p:xfrm>
          <a:off x="1828800" y="4343400"/>
          <a:ext cx="5538505" cy="2209801"/>
        </p:xfrm>
        <a:graphic>
          <a:graphicData uri="http://schemas.openxmlformats.org/drawingml/2006/table">
            <a:tbl>
              <a:tblPr>
                <a:tableStyleId>{35758FB7-9AC5-4552-8A53-C91805E547FA}</a:tableStyleId>
              </a:tblPr>
              <a:tblGrid>
                <a:gridCol w="599801"/>
                <a:gridCol w="667596"/>
                <a:gridCol w="1067777"/>
                <a:gridCol w="1067777"/>
                <a:gridCol w="1067777"/>
                <a:gridCol w="1067777"/>
              </a:tblGrid>
              <a:tr h="412251">
                <a:tc>
                  <a:txBody>
                    <a:bodyPr/>
                    <a:lstStyle/>
                    <a:p>
                      <a:pPr marL="0" marR="0" algn="ctr" hangingPunct="0">
                        <a:spcBef>
                          <a:spcPts val="0"/>
                        </a:spcBef>
                        <a:spcAft>
                          <a:spcPts val="0"/>
                        </a:spcAft>
                      </a:pPr>
                      <a:r>
                        <a:rPr lang="en-GB" sz="2000" b="1" dirty="0">
                          <a:effectLst/>
                        </a:rPr>
                        <a:t>A</a:t>
                      </a:r>
                      <a:endParaRPr lang="cs-CZ" sz="2000" b="1" dirty="0">
                        <a:effectLst/>
                        <a:latin typeface="Times New Roman"/>
                        <a:ea typeface="Times New Roman"/>
                      </a:endParaRPr>
                    </a:p>
                  </a:txBody>
                  <a:tcPr marL="44450" marR="44450" marT="0" marB="0" anchor="ctr"/>
                </a:tc>
                <a:tc>
                  <a:txBody>
                    <a:bodyPr/>
                    <a:lstStyle/>
                    <a:p>
                      <a:pPr marL="0" marR="0" algn="ctr" hangingPunct="0">
                        <a:spcBef>
                          <a:spcPts val="0"/>
                        </a:spcBef>
                        <a:spcAft>
                          <a:spcPts val="0"/>
                        </a:spcAft>
                      </a:pPr>
                      <a:r>
                        <a:rPr lang="en-GB" sz="2000" b="1" dirty="0">
                          <a:effectLst/>
                        </a:rPr>
                        <a:t>B</a:t>
                      </a:r>
                      <a:endParaRPr lang="cs-CZ" sz="2000" b="1" dirty="0">
                        <a:effectLst/>
                        <a:latin typeface="Times New Roman"/>
                        <a:ea typeface="Times New Roman"/>
                      </a:endParaRPr>
                    </a:p>
                  </a:txBody>
                  <a:tcPr marL="44450" marR="44450" marT="0" marB="0" anchor="ctr"/>
                </a:tc>
                <a:tc>
                  <a:txBody>
                    <a:bodyPr/>
                    <a:lstStyle/>
                    <a:p>
                      <a:pPr marL="0" marR="0" algn="ctr" hangingPunct="0">
                        <a:spcBef>
                          <a:spcPts val="0"/>
                        </a:spcBef>
                        <a:spcAft>
                          <a:spcPts val="0"/>
                        </a:spcAft>
                      </a:pPr>
                      <a:r>
                        <a:rPr lang="en-GB" sz="2000" b="1" dirty="0" err="1">
                          <a:effectLst/>
                        </a:rPr>
                        <a:t>Ya</a:t>
                      </a:r>
                      <a:endParaRPr lang="cs-CZ" sz="2000" b="1" dirty="0">
                        <a:effectLst/>
                        <a:latin typeface="Times New Roman"/>
                        <a:ea typeface="Times New Roman"/>
                      </a:endParaRPr>
                    </a:p>
                  </a:txBody>
                  <a:tcPr marL="44450" marR="44450" marT="0" marB="0" anchor="ctr"/>
                </a:tc>
                <a:tc>
                  <a:txBody>
                    <a:bodyPr/>
                    <a:lstStyle/>
                    <a:p>
                      <a:pPr marL="0" marR="0" algn="ctr" hangingPunct="0">
                        <a:spcBef>
                          <a:spcPts val="0"/>
                        </a:spcBef>
                        <a:spcAft>
                          <a:spcPts val="0"/>
                        </a:spcAft>
                      </a:pPr>
                      <a:r>
                        <a:rPr lang="en-GB" sz="2000" b="1">
                          <a:effectLst/>
                        </a:rPr>
                        <a:t>Yb</a:t>
                      </a:r>
                      <a:endParaRPr lang="cs-CZ" sz="2000" b="1">
                        <a:effectLst/>
                        <a:latin typeface="Times New Roman"/>
                        <a:ea typeface="Times New Roman"/>
                      </a:endParaRPr>
                    </a:p>
                  </a:txBody>
                  <a:tcPr marL="44450" marR="44450" marT="0" marB="0" anchor="ctr"/>
                </a:tc>
                <a:tc>
                  <a:txBody>
                    <a:bodyPr/>
                    <a:lstStyle/>
                    <a:p>
                      <a:pPr marL="0" marR="0" algn="ctr" hangingPunct="0">
                        <a:spcBef>
                          <a:spcPts val="0"/>
                        </a:spcBef>
                        <a:spcAft>
                          <a:spcPts val="0"/>
                        </a:spcAft>
                      </a:pPr>
                      <a:r>
                        <a:rPr lang="en-GB" sz="2000" b="1" dirty="0" err="1">
                          <a:effectLst/>
                        </a:rPr>
                        <a:t>Yc</a:t>
                      </a:r>
                      <a:endParaRPr lang="cs-CZ" sz="2000" b="1" dirty="0">
                        <a:effectLst/>
                        <a:latin typeface="Times New Roman"/>
                        <a:ea typeface="Times New Roman"/>
                      </a:endParaRPr>
                    </a:p>
                  </a:txBody>
                  <a:tcPr marL="44450" marR="44450" marT="0" marB="0" anchor="ctr"/>
                </a:tc>
                <a:tc>
                  <a:txBody>
                    <a:bodyPr/>
                    <a:lstStyle/>
                    <a:p>
                      <a:pPr marL="0" marR="0" algn="ctr" hangingPunct="0">
                        <a:spcBef>
                          <a:spcPts val="0"/>
                        </a:spcBef>
                        <a:spcAft>
                          <a:spcPts val="0"/>
                        </a:spcAft>
                      </a:pPr>
                      <a:r>
                        <a:rPr lang="en-GB" sz="2000" b="1">
                          <a:effectLst/>
                        </a:rPr>
                        <a:t>Yd</a:t>
                      </a:r>
                      <a:endParaRPr lang="cs-CZ" sz="2000" b="1">
                        <a:effectLst/>
                        <a:latin typeface="Times New Roman"/>
                        <a:ea typeface="Times New Roman"/>
                      </a:endParaRPr>
                    </a:p>
                  </a:txBody>
                  <a:tcPr marL="44450" marR="44450" marT="0" marB="0" anchor="ctr"/>
                </a:tc>
              </a:tr>
              <a:tr h="359510">
                <a:tc>
                  <a:txBody>
                    <a:bodyPr/>
                    <a:lstStyle/>
                    <a:p>
                      <a:pPr marL="0" marR="0" algn="ctr" hangingPunct="0">
                        <a:spcBef>
                          <a:spcPts val="0"/>
                        </a:spcBef>
                        <a:spcAft>
                          <a:spcPts val="0"/>
                        </a:spcAft>
                      </a:pPr>
                      <a:r>
                        <a:rPr lang="en-GB" sz="2000" b="1">
                          <a:effectLst/>
                        </a:rPr>
                        <a:t>0</a:t>
                      </a:r>
                      <a:endParaRPr lang="cs-CZ" sz="2000" b="1">
                        <a:effectLst/>
                        <a:latin typeface="Times New Roman"/>
                        <a:ea typeface="Times New Roman"/>
                      </a:endParaRPr>
                    </a:p>
                  </a:txBody>
                  <a:tcPr marL="44450" marR="44450" marT="0" marB="0" anchor="ctr"/>
                </a:tc>
                <a:tc>
                  <a:txBody>
                    <a:bodyPr/>
                    <a:lstStyle/>
                    <a:p>
                      <a:pPr marL="0" marR="0" algn="ctr" hangingPunct="0">
                        <a:spcBef>
                          <a:spcPts val="0"/>
                        </a:spcBef>
                        <a:spcAft>
                          <a:spcPts val="0"/>
                        </a:spcAft>
                      </a:pPr>
                      <a:r>
                        <a:rPr lang="en-GB" sz="2000" b="1" dirty="0">
                          <a:effectLst/>
                        </a:rPr>
                        <a:t>0</a:t>
                      </a:r>
                      <a:endParaRPr lang="cs-CZ" sz="2000" b="1" dirty="0">
                        <a:effectLst/>
                        <a:latin typeface="Times New Roman"/>
                        <a:ea typeface="Times New Roman"/>
                      </a:endParaRPr>
                    </a:p>
                  </a:txBody>
                  <a:tcPr marL="44450" marR="44450" marT="0" marB="0" anchor="ctr"/>
                </a:tc>
                <a:tc>
                  <a:txBody>
                    <a:bodyPr/>
                    <a:lstStyle/>
                    <a:p>
                      <a:pPr marL="0" marR="0" algn="ctr" hangingPunct="0">
                        <a:spcBef>
                          <a:spcPts val="0"/>
                        </a:spcBef>
                        <a:spcAft>
                          <a:spcPts val="0"/>
                        </a:spcAft>
                      </a:pPr>
                      <a:r>
                        <a:rPr lang="en-GB" sz="2000" b="1">
                          <a:effectLst/>
                        </a:rPr>
                        <a:t>0</a:t>
                      </a:r>
                      <a:endParaRPr lang="cs-CZ" sz="2000" b="1">
                        <a:effectLst/>
                        <a:latin typeface="Times New Roman"/>
                        <a:ea typeface="Times New Roman"/>
                      </a:endParaRPr>
                    </a:p>
                  </a:txBody>
                  <a:tcPr marL="44450" marR="44450" marT="0" marB="0" anchor="ctr"/>
                </a:tc>
                <a:tc>
                  <a:txBody>
                    <a:bodyPr/>
                    <a:lstStyle/>
                    <a:p>
                      <a:pPr marL="0" marR="0" algn="ctr" hangingPunct="0">
                        <a:spcBef>
                          <a:spcPts val="0"/>
                        </a:spcBef>
                        <a:spcAft>
                          <a:spcPts val="0"/>
                        </a:spcAft>
                      </a:pPr>
                      <a:r>
                        <a:rPr lang="en-GB" sz="2000" b="1">
                          <a:effectLst/>
                        </a:rPr>
                        <a:t>0</a:t>
                      </a:r>
                      <a:endParaRPr lang="cs-CZ" sz="2000" b="1">
                        <a:effectLst/>
                        <a:latin typeface="Times New Roman"/>
                        <a:ea typeface="Times New Roman"/>
                      </a:endParaRPr>
                    </a:p>
                  </a:txBody>
                  <a:tcPr marL="44450" marR="44450" marT="0" marB="0" anchor="ctr"/>
                </a:tc>
                <a:tc>
                  <a:txBody>
                    <a:bodyPr/>
                    <a:lstStyle/>
                    <a:p>
                      <a:pPr marL="0" marR="0" algn="ctr" hangingPunct="0">
                        <a:spcBef>
                          <a:spcPts val="0"/>
                        </a:spcBef>
                        <a:spcAft>
                          <a:spcPts val="0"/>
                        </a:spcAft>
                      </a:pPr>
                      <a:r>
                        <a:rPr lang="en-GB" sz="2000" b="1">
                          <a:effectLst/>
                        </a:rPr>
                        <a:t>1</a:t>
                      </a:r>
                      <a:endParaRPr lang="cs-CZ" sz="2000" b="1">
                        <a:effectLst/>
                        <a:latin typeface="Times New Roman"/>
                        <a:ea typeface="Times New Roman"/>
                      </a:endParaRPr>
                    </a:p>
                  </a:txBody>
                  <a:tcPr marL="44450" marR="44450" marT="0" marB="0" anchor="ctr"/>
                </a:tc>
                <a:tc>
                  <a:txBody>
                    <a:bodyPr/>
                    <a:lstStyle/>
                    <a:p>
                      <a:pPr marL="0" marR="0" algn="ctr" hangingPunct="0">
                        <a:spcBef>
                          <a:spcPts val="0"/>
                        </a:spcBef>
                        <a:spcAft>
                          <a:spcPts val="0"/>
                        </a:spcAft>
                      </a:pPr>
                      <a:r>
                        <a:rPr lang="en-GB" sz="2000" b="1">
                          <a:effectLst/>
                        </a:rPr>
                        <a:t>1</a:t>
                      </a:r>
                      <a:endParaRPr lang="cs-CZ" sz="2000" b="1">
                        <a:effectLst/>
                        <a:latin typeface="Times New Roman"/>
                        <a:ea typeface="Times New Roman"/>
                      </a:endParaRPr>
                    </a:p>
                  </a:txBody>
                  <a:tcPr marL="44450" marR="44450" marT="0" marB="0" anchor="ctr"/>
                </a:tc>
              </a:tr>
              <a:tr h="359510">
                <a:tc>
                  <a:txBody>
                    <a:bodyPr/>
                    <a:lstStyle/>
                    <a:p>
                      <a:pPr marL="0" marR="0" algn="ctr" hangingPunct="0">
                        <a:spcBef>
                          <a:spcPts val="0"/>
                        </a:spcBef>
                        <a:spcAft>
                          <a:spcPts val="0"/>
                        </a:spcAft>
                      </a:pPr>
                      <a:r>
                        <a:rPr lang="en-GB" sz="2000" b="1">
                          <a:effectLst/>
                        </a:rPr>
                        <a:t>1</a:t>
                      </a:r>
                      <a:endParaRPr lang="cs-CZ" sz="2000" b="1">
                        <a:effectLst/>
                        <a:latin typeface="Times New Roman"/>
                        <a:ea typeface="Times New Roman"/>
                      </a:endParaRPr>
                    </a:p>
                  </a:txBody>
                  <a:tcPr marL="44450" marR="44450" marT="0" marB="0" anchor="ctr"/>
                </a:tc>
                <a:tc>
                  <a:txBody>
                    <a:bodyPr/>
                    <a:lstStyle/>
                    <a:p>
                      <a:pPr marL="0" marR="0" algn="ctr" hangingPunct="0">
                        <a:spcBef>
                          <a:spcPts val="0"/>
                        </a:spcBef>
                        <a:spcAft>
                          <a:spcPts val="0"/>
                        </a:spcAft>
                      </a:pPr>
                      <a:r>
                        <a:rPr lang="en-GB" sz="2000" b="1">
                          <a:effectLst/>
                        </a:rPr>
                        <a:t>0</a:t>
                      </a:r>
                      <a:endParaRPr lang="cs-CZ" sz="2000" b="1">
                        <a:effectLst/>
                        <a:latin typeface="Times New Roman"/>
                        <a:ea typeface="Times New Roman"/>
                      </a:endParaRPr>
                    </a:p>
                  </a:txBody>
                  <a:tcPr marL="44450" marR="44450" marT="0" marB="0" anchor="ctr"/>
                </a:tc>
                <a:tc>
                  <a:txBody>
                    <a:bodyPr/>
                    <a:lstStyle/>
                    <a:p>
                      <a:pPr marL="0" marR="0" algn="ctr" hangingPunct="0">
                        <a:spcBef>
                          <a:spcPts val="0"/>
                        </a:spcBef>
                        <a:spcAft>
                          <a:spcPts val="0"/>
                        </a:spcAft>
                      </a:pPr>
                      <a:r>
                        <a:rPr lang="en-GB" sz="2000" b="1" dirty="0">
                          <a:effectLst/>
                        </a:rPr>
                        <a:t>0</a:t>
                      </a:r>
                      <a:endParaRPr lang="cs-CZ" sz="2000" b="1" dirty="0">
                        <a:effectLst/>
                        <a:latin typeface="Times New Roman"/>
                        <a:ea typeface="Times New Roman"/>
                      </a:endParaRPr>
                    </a:p>
                  </a:txBody>
                  <a:tcPr marL="44450" marR="44450" marT="0" marB="0" anchor="ctr"/>
                </a:tc>
                <a:tc>
                  <a:txBody>
                    <a:bodyPr/>
                    <a:lstStyle/>
                    <a:p>
                      <a:pPr marL="0" marR="0" algn="ctr" hangingPunct="0">
                        <a:spcBef>
                          <a:spcPts val="0"/>
                        </a:spcBef>
                        <a:spcAft>
                          <a:spcPts val="0"/>
                        </a:spcAft>
                      </a:pPr>
                      <a:r>
                        <a:rPr lang="en-GB" sz="2000" b="1" dirty="0">
                          <a:effectLst/>
                        </a:rPr>
                        <a:t>1</a:t>
                      </a:r>
                      <a:endParaRPr lang="cs-CZ" sz="2000" b="1" dirty="0">
                        <a:effectLst/>
                        <a:latin typeface="Times New Roman"/>
                        <a:ea typeface="Times New Roman"/>
                      </a:endParaRPr>
                    </a:p>
                  </a:txBody>
                  <a:tcPr marL="44450" marR="44450" marT="0" marB="0" anchor="ctr"/>
                </a:tc>
                <a:tc>
                  <a:txBody>
                    <a:bodyPr/>
                    <a:lstStyle/>
                    <a:p>
                      <a:pPr marL="0" marR="0" algn="ctr" hangingPunct="0">
                        <a:spcBef>
                          <a:spcPts val="0"/>
                        </a:spcBef>
                        <a:spcAft>
                          <a:spcPts val="0"/>
                        </a:spcAft>
                      </a:pPr>
                      <a:r>
                        <a:rPr lang="en-GB" sz="2000" b="1">
                          <a:effectLst/>
                        </a:rPr>
                        <a:t>1</a:t>
                      </a:r>
                      <a:endParaRPr lang="cs-CZ" sz="2000" b="1">
                        <a:effectLst/>
                        <a:latin typeface="Times New Roman"/>
                        <a:ea typeface="Times New Roman"/>
                      </a:endParaRPr>
                    </a:p>
                  </a:txBody>
                  <a:tcPr marL="44450" marR="44450" marT="0" marB="0" anchor="ctr"/>
                </a:tc>
                <a:tc>
                  <a:txBody>
                    <a:bodyPr/>
                    <a:lstStyle/>
                    <a:p>
                      <a:pPr marL="0" marR="0" algn="ctr" hangingPunct="0">
                        <a:spcBef>
                          <a:spcPts val="0"/>
                        </a:spcBef>
                        <a:spcAft>
                          <a:spcPts val="0"/>
                        </a:spcAft>
                      </a:pPr>
                      <a:r>
                        <a:rPr lang="en-GB" sz="2000" b="1">
                          <a:effectLst/>
                        </a:rPr>
                        <a:t>0</a:t>
                      </a:r>
                      <a:endParaRPr lang="cs-CZ" sz="2000" b="1">
                        <a:effectLst/>
                        <a:latin typeface="Times New Roman"/>
                        <a:ea typeface="Times New Roman"/>
                      </a:endParaRPr>
                    </a:p>
                  </a:txBody>
                  <a:tcPr marL="44450" marR="44450" marT="0" marB="0" anchor="ctr"/>
                </a:tc>
              </a:tr>
              <a:tr h="359510">
                <a:tc>
                  <a:txBody>
                    <a:bodyPr/>
                    <a:lstStyle/>
                    <a:p>
                      <a:pPr marL="0" marR="0" algn="ctr" hangingPunct="0">
                        <a:spcBef>
                          <a:spcPts val="0"/>
                        </a:spcBef>
                        <a:spcAft>
                          <a:spcPts val="0"/>
                        </a:spcAft>
                      </a:pPr>
                      <a:r>
                        <a:rPr lang="en-GB" sz="2000" b="1">
                          <a:effectLst/>
                        </a:rPr>
                        <a:t>0</a:t>
                      </a:r>
                      <a:endParaRPr lang="cs-CZ" sz="2000" b="1">
                        <a:effectLst/>
                        <a:latin typeface="Times New Roman"/>
                        <a:ea typeface="Times New Roman"/>
                      </a:endParaRPr>
                    </a:p>
                  </a:txBody>
                  <a:tcPr marL="44450" marR="44450" marT="0" marB="0" anchor="ctr"/>
                </a:tc>
                <a:tc>
                  <a:txBody>
                    <a:bodyPr/>
                    <a:lstStyle/>
                    <a:p>
                      <a:pPr marL="0" marR="0" algn="ctr" hangingPunct="0">
                        <a:spcBef>
                          <a:spcPts val="0"/>
                        </a:spcBef>
                        <a:spcAft>
                          <a:spcPts val="0"/>
                        </a:spcAft>
                      </a:pPr>
                      <a:r>
                        <a:rPr lang="en-GB" sz="2000" b="1">
                          <a:effectLst/>
                        </a:rPr>
                        <a:t>1</a:t>
                      </a:r>
                      <a:endParaRPr lang="cs-CZ" sz="2000" b="1">
                        <a:effectLst/>
                        <a:latin typeface="Times New Roman"/>
                        <a:ea typeface="Times New Roman"/>
                      </a:endParaRPr>
                    </a:p>
                  </a:txBody>
                  <a:tcPr marL="44450" marR="44450" marT="0" marB="0" anchor="ctr"/>
                </a:tc>
                <a:tc>
                  <a:txBody>
                    <a:bodyPr/>
                    <a:lstStyle/>
                    <a:p>
                      <a:pPr marL="0" marR="0" algn="ctr" hangingPunct="0">
                        <a:spcBef>
                          <a:spcPts val="0"/>
                        </a:spcBef>
                        <a:spcAft>
                          <a:spcPts val="0"/>
                        </a:spcAft>
                      </a:pPr>
                      <a:r>
                        <a:rPr lang="en-GB" sz="2000" b="1">
                          <a:effectLst/>
                        </a:rPr>
                        <a:t>0</a:t>
                      </a:r>
                      <a:endParaRPr lang="cs-CZ" sz="2000" b="1">
                        <a:effectLst/>
                        <a:latin typeface="Times New Roman"/>
                        <a:ea typeface="Times New Roman"/>
                      </a:endParaRPr>
                    </a:p>
                  </a:txBody>
                  <a:tcPr marL="44450" marR="44450" marT="0" marB="0" anchor="ctr"/>
                </a:tc>
                <a:tc>
                  <a:txBody>
                    <a:bodyPr/>
                    <a:lstStyle/>
                    <a:p>
                      <a:pPr marL="0" marR="0" algn="ctr" hangingPunct="0">
                        <a:spcBef>
                          <a:spcPts val="0"/>
                        </a:spcBef>
                        <a:spcAft>
                          <a:spcPts val="0"/>
                        </a:spcAft>
                      </a:pPr>
                      <a:r>
                        <a:rPr lang="en-GB" sz="2000" b="1" dirty="0">
                          <a:effectLst/>
                        </a:rPr>
                        <a:t>1</a:t>
                      </a:r>
                      <a:endParaRPr lang="cs-CZ" sz="2000" b="1" dirty="0">
                        <a:effectLst/>
                        <a:latin typeface="Times New Roman"/>
                        <a:ea typeface="Times New Roman"/>
                      </a:endParaRPr>
                    </a:p>
                  </a:txBody>
                  <a:tcPr marL="44450" marR="44450" marT="0" marB="0" anchor="ctr"/>
                </a:tc>
                <a:tc>
                  <a:txBody>
                    <a:bodyPr/>
                    <a:lstStyle/>
                    <a:p>
                      <a:pPr marL="0" marR="0" algn="ctr" hangingPunct="0">
                        <a:spcBef>
                          <a:spcPts val="0"/>
                        </a:spcBef>
                        <a:spcAft>
                          <a:spcPts val="0"/>
                        </a:spcAft>
                      </a:pPr>
                      <a:r>
                        <a:rPr lang="en-GB" sz="2000" b="1" dirty="0">
                          <a:effectLst/>
                        </a:rPr>
                        <a:t>1</a:t>
                      </a:r>
                      <a:endParaRPr lang="cs-CZ" sz="2000" b="1" dirty="0">
                        <a:effectLst/>
                        <a:latin typeface="Times New Roman"/>
                        <a:ea typeface="Times New Roman"/>
                      </a:endParaRPr>
                    </a:p>
                  </a:txBody>
                  <a:tcPr marL="44450" marR="44450" marT="0" marB="0" anchor="ctr"/>
                </a:tc>
                <a:tc>
                  <a:txBody>
                    <a:bodyPr/>
                    <a:lstStyle/>
                    <a:p>
                      <a:pPr marL="0" marR="0" algn="ctr" hangingPunct="0">
                        <a:spcBef>
                          <a:spcPts val="0"/>
                        </a:spcBef>
                        <a:spcAft>
                          <a:spcPts val="0"/>
                        </a:spcAft>
                      </a:pPr>
                      <a:r>
                        <a:rPr lang="en-GB" sz="2000" b="1">
                          <a:effectLst/>
                        </a:rPr>
                        <a:t>0</a:t>
                      </a:r>
                      <a:endParaRPr lang="cs-CZ" sz="2000" b="1">
                        <a:effectLst/>
                        <a:latin typeface="Times New Roman"/>
                        <a:ea typeface="Times New Roman"/>
                      </a:endParaRPr>
                    </a:p>
                  </a:txBody>
                  <a:tcPr marL="44450" marR="44450" marT="0" marB="0" anchor="ctr"/>
                </a:tc>
              </a:tr>
              <a:tr h="359510">
                <a:tc>
                  <a:txBody>
                    <a:bodyPr/>
                    <a:lstStyle/>
                    <a:p>
                      <a:pPr marL="0" marR="0" algn="ctr" hangingPunct="0">
                        <a:spcBef>
                          <a:spcPts val="0"/>
                        </a:spcBef>
                        <a:spcAft>
                          <a:spcPts val="0"/>
                        </a:spcAft>
                      </a:pPr>
                      <a:r>
                        <a:rPr lang="en-GB" sz="2000" b="1">
                          <a:effectLst/>
                        </a:rPr>
                        <a:t>1</a:t>
                      </a:r>
                      <a:endParaRPr lang="cs-CZ" sz="2000" b="1">
                        <a:effectLst/>
                        <a:latin typeface="Times New Roman"/>
                        <a:ea typeface="Times New Roman"/>
                      </a:endParaRPr>
                    </a:p>
                  </a:txBody>
                  <a:tcPr marL="44450" marR="44450" marT="0" marB="0" anchor="ctr"/>
                </a:tc>
                <a:tc>
                  <a:txBody>
                    <a:bodyPr/>
                    <a:lstStyle/>
                    <a:p>
                      <a:pPr marL="0" marR="0" algn="ctr" hangingPunct="0">
                        <a:spcBef>
                          <a:spcPts val="0"/>
                        </a:spcBef>
                        <a:spcAft>
                          <a:spcPts val="0"/>
                        </a:spcAft>
                      </a:pPr>
                      <a:r>
                        <a:rPr lang="en-GB" sz="2000" b="1">
                          <a:effectLst/>
                        </a:rPr>
                        <a:t>1</a:t>
                      </a:r>
                      <a:endParaRPr lang="cs-CZ" sz="2000" b="1">
                        <a:effectLst/>
                        <a:latin typeface="Times New Roman"/>
                        <a:ea typeface="Times New Roman"/>
                      </a:endParaRPr>
                    </a:p>
                  </a:txBody>
                  <a:tcPr marL="44450" marR="44450" marT="0" marB="0" anchor="ctr"/>
                </a:tc>
                <a:tc>
                  <a:txBody>
                    <a:bodyPr/>
                    <a:lstStyle/>
                    <a:p>
                      <a:pPr marL="0" marR="0" algn="ctr" hangingPunct="0">
                        <a:spcBef>
                          <a:spcPts val="0"/>
                        </a:spcBef>
                        <a:spcAft>
                          <a:spcPts val="0"/>
                        </a:spcAft>
                      </a:pPr>
                      <a:r>
                        <a:rPr lang="en-GB" sz="2000" b="1">
                          <a:effectLst/>
                        </a:rPr>
                        <a:t>1</a:t>
                      </a:r>
                      <a:endParaRPr lang="cs-CZ" sz="2000" b="1">
                        <a:effectLst/>
                        <a:latin typeface="Times New Roman"/>
                        <a:ea typeface="Times New Roman"/>
                      </a:endParaRPr>
                    </a:p>
                  </a:txBody>
                  <a:tcPr marL="44450" marR="44450" marT="0" marB="0" anchor="ctr"/>
                </a:tc>
                <a:tc>
                  <a:txBody>
                    <a:bodyPr/>
                    <a:lstStyle/>
                    <a:p>
                      <a:pPr marL="0" marR="0" algn="ctr" hangingPunct="0">
                        <a:spcBef>
                          <a:spcPts val="0"/>
                        </a:spcBef>
                        <a:spcAft>
                          <a:spcPts val="0"/>
                        </a:spcAft>
                      </a:pPr>
                      <a:r>
                        <a:rPr lang="en-GB" sz="2000" b="1">
                          <a:effectLst/>
                        </a:rPr>
                        <a:t>1</a:t>
                      </a:r>
                      <a:endParaRPr lang="cs-CZ" sz="2000" b="1">
                        <a:effectLst/>
                        <a:latin typeface="Times New Roman"/>
                        <a:ea typeface="Times New Roman"/>
                      </a:endParaRPr>
                    </a:p>
                  </a:txBody>
                  <a:tcPr marL="44450" marR="44450" marT="0" marB="0" anchor="ctr"/>
                </a:tc>
                <a:tc>
                  <a:txBody>
                    <a:bodyPr/>
                    <a:lstStyle/>
                    <a:p>
                      <a:pPr marL="0" marR="0" algn="ctr" hangingPunct="0">
                        <a:spcBef>
                          <a:spcPts val="0"/>
                        </a:spcBef>
                        <a:spcAft>
                          <a:spcPts val="0"/>
                        </a:spcAft>
                      </a:pPr>
                      <a:r>
                        <a:rPr lang="en-GB" sz="2000" b="1" dirty="0">
                          <a:effectLst/>
                        </a:rPr>
                        <a:t>0</a:t>
                      </a:r>
                      <a:endParaRPr lang="cs-CZ" sz="2000" b="1" dirty="0">
                        <a:effectLst/>
                        <a:latin typeface="Times New Roman"/>
                        <a:ea typeface="Times New Roman"/>
                      </a:endParaRPr>
                    </a:p>
                  </a:txBody>
                  <a:tcPr marL="44450" marR="44450" marT="0" marB="0" anchor="ctr"/>
                </a:tc>
                <a:tc>
                  <a:txBody>
                    <a:bodyPr/>
                    <a:lstStyle/>
                    <a:p>
                      <a:pPr marL="0" marR="0" algn="ctr" hangingPunct="0">
                        <a:spcBef>
                          <a:spcPts val="0"/>
                        </a:spcBef>
                        <a:spcAft>
                          <a:spcPts val="0"/>
                        </a:spcAft>
                      </a:pPr>
                      <a:r>
                        <a:rPr lang="en-GB" sz="2000" b="1" dirty="0">
                          <a:effectLst/>
                        </a:rPr>
                        <a:t>0</a:t>
                      </a:r>
                      <a:endParaRPr lang="cs-CZ" sz="2000" b="1" dirty="0">
                        <a:effectLst/>
                        <a:latin typeface="Times New Roman"/>
                        <a:ea typeface="Times New Roman"/>
                      </a:endParaRPr>
                    </a:p>
                  </a:txBody>
                  <a:tcPr marL="44450" marR="44450" marT="0" marB="0" anchor="ctr"/>
                </a:tc>
              </a:tr>
              <a:tr h="359510">
                <a:tc>
                  <a:txBody>
                    <a:bodyPr/>
                    <a:lstStyle/>
                    <a:p>
                      <a:pPr marL="0" marR="0" algn="ctr" hangingPunct="0">
                        <a:spcBef>
                          <a:spcPts val="0"/>
                        </a:spcBef>
                        <a:spcAft>
                          <a:spcPts val="0"/>
                        </a:spcAft>
                      </a:pPr>
                      <a:r>
                        <a:rPr lang="en-GB" sz="2000" b="1">
                          <a:effectLst/>
                        </a:rPr>
                        <a:t> </a:t>
                      </a:r>
                      <a:endParaRPr lang="cs-CZ" sz="2000" b="1">
                        <a:effectLst/>
                        <a:latin typeface="Times New Roman"/>
                        <a:ea typeface="Times New Roman"/>
                      </a:endParaRPr>
                    </a:p>
                  </a:txBody>
                  <a:tcPr marL="44450" marR="44450" marT="0" marB="0" anchor="ctr"/>
                </a:tc>
                <a:tc>
                  <a:txBody>
                    <a:bodyPr/>
                    <a:lstStyle/>
                    <a:p>
                      <a:pPr marL="0" marR="0" algn="ctr" hangingPunct="0">
                        <a:spcBef>
                          <a:spcPts val="0"/>
                        </a:spcBef>
                        <a:spcAft>
                          <a:spcPts val="0"/>
                        </a:spcAft>
                      </a:pPr>
                      <a:r>
                        <a:rPr lang="en-GB" sz="2000" b="1">
                          <a:effectLst/>
                        </a:rPr>
                        <a:t> </a:t>
                      </a:r>
                      <a:endParaRPr lang="cs-CZ" sz="2000" b="1">
                        <a:effectLst/>
                        <a:latin typeface="Times New Roman"/>
                        <a:ea typeface="Times New Roman"/>
                      </a:endParaRPr>
                    </a:p>
                  </a:txBody>
                  <a:tcPr marL="44450" marR="44450" marT="0" marB="0" anchor="ctr"/>
                </a:tc>
                <a:tc>
                  <a:txBody>
                    <a:bodyPr/>
                    <a:lstStyle/>
                    <a:p>
                      <a:pPr marL="0" marR="0" algn="ctr" hangingPunct="0">
                        <a:spcBef>
                          <a:spcPts val="0"/>
                        </a:spcBef>
                        <a:spcAft>
                          <a:spcPts val="0"/>
                        </a:spcAft>
                      </a:pPr>
                      <a:r>
                        <a:rPr lang="en-GB" sz="2000" b="1" dirty="0">
                          <a:effectLst/>
                        </a:rPr>
                        <a:t>AND</a:t>
                      </a:r>
                      <a:endParaRPr lang="cs-CZ" sz="2000" b="1" dirty="0">
                        <a:effectLst/>
                        <a:latin typeface="Times New Roman"/>
                        <a:ea typeface="Times New Roman"/>
                      </a:endParaRPr>
                    </a:p>
                  </a:txBody>
                  <a:tcPr marL="44450" marR="44450" marT="0" marB="0" anchor="ctr"/>
                </a:tc>
                <a:tc>
                  <a:txBody>
                    <a:bodyPr/>
                    <a:lstStyle/>
                    <a:p>
                      <a:pPr marL="0" marR="0" algn="ctr" hangingPunct="0">
                        <a:spcBef>
                          <a:spcPts val="0"/>
                        </a:spcBef>
                        <a:spcAft>
                          <a:spcPts val="0"/>
                        </a:spcAft>
                      </a:pPr>
                      <a:r>
                        <a:rPr lang="en-GB" sz="2000" b="1">
                          <a:effectLst/>
                        </a:rPr>
                        <a:t>OR</a:t>
                      </a:r>
                      <a:endParaRPr lang="cs-CZ" sz="2000" b="1">
                        <a:effectLst/>
                        <a:latin typeface="Times New Roman"/>
                        <a:ea typeface="Times New Roman"/>
                      </a:endParaRPr>
                    </a:p>
                  </a:txBody>
                  <a:tcPr marL="44450" marR="44450" marT="0" marB="0" anchor="ctr"/>
                </a:tc>
                <a:tc>
                  <a:txBody>
                    <a:bodyPr/>
                    <a:lstStyle/>
                    <a:p>
                      <a:pPr marL="0" marR="0" algn="ctr" hangingPunct="0">
                        <a:spcBef>
                          <a:spcPts val="0"/>
                        </a:spcBef>
                        <a:spcAft>
                          <a:spcPts val="0"/>
                        </a:spcAft>
                      </a:pPr>
                      <a:r>
                        <a:rPr lang="en-GB" sz="2000" b="1">
                          <a:effectLst/>
                        </a:rPr>
                        <a:t>NAND</a:t>
                      </a:r>
                      <a:endParaRPr lang="cs-CZ" sz="2000" b="1">
                        <a:effectLst/>
                        <a:latin typeface="Times New Roman"/>
                        <a:ea typeface="Times New Roman"/>
                      </a:endParaRPr>
                    </a:p>
                  </a:txBody>
                  <a:tcPr marL="44450" marR="44450" marT="0" marB="0" anchor="ctr"/>
                </a:tc>
                <a:tc>
                  <a:txBody>
                    <a:bodyPr/>
                    <a:lstStyle/>
                    <a:p>
                      <a:pPr marL="0" marR="0" algn="ctr" hangingPunct="0">
                        <a:spcBef>
                          <a:spcPts val="0"/>
                        </a:spcBef>
                        <a:spcAft>
                          <a:spcPts val="0"/>
                        </a:spcAft>
                      </a:pPr>
                      <a:r>
                        <a:rPr lang="en-GB" sz="2000" b="1" dirty="0">
                          <a:effectLst/>
                        </a:rPr>
                        <a:t>NOR</a:t>
                      </a:r>
                      <a:endParaRPr lang="cs-CZ" sz="2000" b="1" dirty="0">
                        <a:effectLst/>
                        <a:latin typeface="Times New Roman"/>
                        <a:ea typeface="Times New Roman"/>
                      </a:endParaRPr>
                    </a:p>
                  </a:txBody>
                  <a:tcPr marL="44450" marR="44450" marT="0" marB="0" anchor="ctr"/>
                </a:tc>
              </a:tr>
            </a:tbl>
          </a:graphicData>
        </a:graphic>
      </p:graphicFrame>
      <p:sp>
        <p:nvSpPr>
          <p:cNvPr id="5" name="TextovéPole 4"/>
          <p:cNvSpPr txBox="1"/>
          <p:nvPr/>
        </p:nvSpPr>
        <p:spPr>
          <a:xfrm>
            <a:off x="609600" y="3858426"/>
            <a:ext cx="7571303" cy="369332"/>
          </a:xfrm>
          <a:prstGeom prst="rect">
            <a:avLst/>
          </a:prstGeom>
          <a:noFill/>
        </p:spPr>
        <p:txBody>
          <a:bodyPr wrap="none" rtlCol="0">
            <a:spAutoFit/>
          </a:bodyPr>
          <a:lstStyle/>
          <a:p>
            <a:r>
              <a:rPr lang="sk-SK" dirty="0" smtClean="0">
                <a:solidFill>
                  <a:schemeClr val="bg1"/>
                </a:solidFill>
              </a:rPr>
              <a:t>           a.		</a:t>
            </a:r>
            <a:r>
              <a:rPr lang="sk-SK" dirty="0">
                <a:solidFill>
                  <a:schemeClr val="bg1"/>
                </a:solidFill>
              </a:rPr>
              <a:t> </a:t>
            </a:r>
            <a:r>
              <a:rPr lang="sk-SK" dirty="0" smtClean="0">
                <a:solidFill>
                  <a:schemeClr val="bg1"/>
                </a:solidFill>
              </a:rPr>
              <a:t>               b.                                  c.                                       d.       </a:t>
            </a:r>
            <a:endParaRPr lang="cs-CZ" dirty="0">
              <a:solidFill>
                <a:schemeClr val="bg1"/>
              </a:solidFill>
            </a:endParaRPr>
          </a:p>
        </p:txBody>
      </p:sp>
    </p:spTree>
    <p:extLst>
      <p:ext uri="{BB962C8B-B14F-4D97-AF65-F5344CB8AC3E}">
        <p14:creationId xmlns:p14="http://schemas.microsoft.com/office/powerpoint/2010/main" val="2952133170"/>
      </p:ext>
    </p:extLst>
  </p:cSld>
  <p:clrMapOvr>
    <a:masterClrMapping/>
  </p:clrMapOvr>
  <p:transition>
    <p:fade/>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81000" y="230188"/>
            <a:ext cx="8382000" cy="553998"/>
          </a:xfrm>
        </p:spPr>
        <p:txBody>
          <a:bodyPr/>
          <a:lstStyle/>
          <a:p>
            <a:r>
              <a:rPr lang="sk-SK" sz="4000" b="1" dirty="0" smtClean="0"/>
              <a:t>Vstupy kombinačných logických obvodov</a:t>
            </a:r>
            <a:endParaRPr lang="cs-CZ" sz="4000" b="1" dirty="0"/>
          </a:p>
        </p:txBody>
      </p:sp>
      <p:pic>
        <p:nvPicPr>
          <p:cNvPr id="2050" name="Picture 2" descr="CMOS2vst"/>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81000" y="2438400"/>
            <a:ext cx="8402544" cy="399658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TextovéPole 3"/>
          <p:cNvSpPr txBox="1"/>
          <p:nvPr/>
        </p:nvSpPr>
        <p:spPr>
          <a:xfrm>
            <a:off x="1066800" y="1509757"/>
            <a:ext cx="7130606" cy="523220"/>
          </a:xfrm>
          <a:prstGeom prst="rect">
            <a:avLst/>
          </a:prstGeom>
          <a:noFill/>
        </p:spPr>
        <p:txBody>
          <a:bodyPr wrap="none" rtlCol="0">
            <a:spAutoFit/>
          </a:bodyPr>
          <a:lstStyle/>
          <a:p>
            <a:r>
              <a:rPr lang="sk-SK" sz="2800" b="1" dirty="0" smtClean="0">
                <a:solidFill>
                  <a:schemeClr val="bg1"/>
                </a:solidFill>
              </a:rPr>
              <a:t>Reálne zapojenie 2 vstupových obvodov CMOS</a:t>
            </a:r>
            <a:endParaRPr lang="cs-CZ" sz="2800" b="1" dirty="0">
              <a:solidFill>
                <a:schemeClr val="bg1"/>
              </a:solidFill>
            </a:endParaRPr>
          </a:p>
        </p:txBody>
      </p:sp>
    </p:spTree>
    <p:extLst>
      <p:ext uri="{BB962C8B-B14F-4D97-AF65-F5344CB8AC3E}">
        <p14:creationId xmlns:p14="http://schemas.microsoft.com/office/powerpoint/2010/main" val="1832863032"/>
      </p:ext>
    </p:extLst>
  </p:cSld>
  <p:clrMapOvr>
    <a:masterClrMapping/>
  </p:clrMapOvr>
  <p:transition>
    <p:fade/>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81000" y="3429000"/>
            <a:ext cx="8382000" cy="1329595"/>
          </a:xfrm>
        </p:spPr>
        <p:txBody>
          <a:bodyPr>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r>
              <a:rPr lang="sk-SK" sz="9600" b="1" cap="all" spc="0" dirty="0" smtClean="0">
                <a:ln w="0"/>
                <a:solidFill>
                  <a:schemeClr val="accent4">
                    <a:lumMod val="50000"/>
                  </a:schemeClr>
                </a:solidFill>
                <a:effectLst>
                  <a:reflection blurRad="12700" stA="50000" endPos="50000" dist="5000" dir="5400000" sy="-100000" rotWithShape="0"/>
                </a:effectLst>
              </a:rPr>
              <a:t>KONIEC</a:t>
            </a:r>
            <a:endParaRPr lang="cs-CZ" sz="9600" b="1" cap="all" spc="0" dirty="0">
              <a:ln w="0"/>
              <a:solidFill>
                <a:schemeClr val="accent4">
                  <a:lumMod val="50000"/>
                </a:schemeClr>
              </a:solidFill>
              <a:effectLst>
                <a:reflection blurRad="12700" stA="50000" endPos="50000" dist="5000" dir="5400000" sy="-100000" rotWithShape="0"/>
              </a:effectLst>
            </a:endParaRPr>
          </a:p>
        </p:txBody>
      </p:sp>
    </p:spTree>
    <p:extLst>
      <p:ext uri="{BB962C8B-B14F-4D97-AF65-F5344CB8AC3E}">
        <p14:creationId xmlns:p14="http://schemas.microsoft.com/office/powerpoint/2010/main" val="2928870063"/>
      </p:ext>
    </p:extLst>
  </p:cSld>
  <p:clrMapOvr>
    <a:masterClrMapping/>
  </p:clrMapOvr>
  <p:transition>
    <p:fad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sk-SK" b="1" dirty="0" smtClean="0"/>
              <a:t>OBSAH</a:t>
            </a:r>
            <a:endParaRPr lang="cs-CZ" b="1" dirty="0"/>
          </a:p>
        </p:txBody>
      </p:sp>
      <p:sp>
        <p:nvSpPr>
          <p:cNvPr id="3" name="Zástupný symbol pro text 2"/>
          <p:cNvSpPr>
            <a:spLocks noGrp="1"/>
          </p:cNvSpPr>
          <p:nvPr>
            <p:ph type="body" sz="quarter" idx="10"/>
          </p:nvPr>
        </p:nvSpPr>
        <p:spPr>
          <a:xfrm>
            <a:off x="381000" y="1411552"/>
            <a:ext cx="8382000" cy="3151632"/>
          </a:xfrm>
        </p:spPr>
        <p:txBody>
          <a:bodyPr/>
          <a:lstStyle/>
          <a:p>
            <a:r>
              <a:rPr lang="sk-SK" b="1" dirty="0" smtClean="0"/>
              <a:t>Logický obvod, logický systém</a:t>
            </a:r>
          </a:p>
          <a:p>
            <a:r>
              <a:rPr lang="sk-SK" b="1" dirty="0" smtClean="0"/>
              <a:t>Delenie logických systémov</a:t>
            </a:r>
          </a:p>
          <a:p>
            <a:r>
              <a:rPr lang="sk-SK" b="1" dirty="0" smtClean="0"/>
              <a:t>Úlohy pri návrhu logických systémov</a:t>
            </a:r>
            <a:endParaRPr lang="en-US" b="1" dirty="0" smtClean="0"/>
          </a:p>
          <a:p>
            <a:r>
              <a:rPr lang="sk-SK" b="1" dirty="0" smtClean="0"/>
              <a:t>Typy logických obvodov</a:t>
            </a:r>
          </a:p>
          <a:p>
            <a:r>
              <a:rPr lang="sk-SK" b="1" dirty="0" smtClean="0"/>
              <a:t>Základné charakteristiky logických obvodov</a:t>
            </a:r>
            <a:endParaRPr lang="en-US" b="1" dirty="0"/>
          </a:p>
          <a:p>
            <a:r>
              <a:rPr lang="sk-SK" b="1" dirty="0" smtClean="0"/>
              <a:t>Vstupy kombinačných logických obvodov</a:t>
            </a:r>
            <a:endParaRPr lang="en-US" b="1" dirty="0" smtClean="0"/>
          </a:p>
        </p:txBody>
      </p:sp>
    </p:spTree>
    <p:extLst>
      <p:ext uri="{BB962C8B-B14F-4D97-AF65-F5344CB8AC3E}">
        <p14:creationId xmlns:p14="http://schemas.microsoft.com/office/powerpoint/2010/main" val="1709976654"/>
      </p:ext>
    </p:extLst>
  </p:cSld>
  <p:clrMapOvr>
    <a:masterClrMapping/>
  </p:clrMapOvr>
  <p:transition>
    <p:fad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sk-SK" b="1" dirty="0" smtClean="0"/>
              <a:t>Logický obvod</a:t>
            </a:r>
            <a:endParaRPr lang="cs-CZ" b="1" dirty="0"/>
          </a:p>
        </p:txBody>
      </p:sp>
      <p:sp>
        <p:nvSpPr>
          <p:cNvPr id="3" name="Zástupný symbol pro text 2"/>
          <p:cNvSpPr>
            <a:spLocks noGrp="1"/>
          </p:cNvSpPr>
          <p:nvPr>
            <p:ph type="body" sz="quarter" idx="10"/>
          </p:nvPr>
        </p:nvSpPr>
        <p:spPr>
          <a:xfrm>
            <a:off x="381000" y="1411553"/>
            <a:ext cx="8382000" cy="1218795"/>
          </a:xfrm>
        </p:spPr>
        <p:txBody>
          <a:bodyPr/>
          <a:lstStyle/>
          <a:p>
            <a:pPr>
              <a:spcBef>
                <a:spcPts val="0"/>
              </a:spcBef>
            </a:pPr>
            <a:r>
              <a:rPr lang="sk-SK" sz="2800" b="1" dirty="0" smtClean="0"/>
              <a:t>Technický prostriedok na ktorom je budovaný </a:t>
            </a:r>
            <a:r>
              <a:rPr lang="sk-SK" sz="2800" b="1" i="1" dirty="0" smtClean="0">
                <a:solidFill>
                  <a:schemeClr val="accent5">
                    <a:lumMod val="75000"/>
                  </a:schemeClr>
                </a:solidFill>
              </a:rPr>
              <a:t>logický</a:t>
            </a:r>
            <a:r>
              <a:rPr lang="cs-CZ" sz="2800" b="1" i="1" dirty="0" smtClean="0">
                <a:solidFill>
                  <a:schemeClr val="accent5">
                    <a:lumMod val="75000"/>
                  </a:schemeClr>
                </a:solidFill>
              </a:rPr>
              <a:t> </a:t>
            </a:r>
          </a:p>
          <a:p>
            <a:pPr marL="0" indent="0">
              <a:spcBef>
                <a:spcPts val="0"/>
              </a:spcBef>
              <a:buNone/>
            </a:pPr>
            <a:r>
              <a:rPr lang="sk-SK" b="1" i="1" dirty="0">
                <a:solidFill>
                  <a:schemeClr val="accent5">
                    <a:lumMod val="75000"/>
                  </a:schemeClr>
                </a:solidFill>
              </a:rPr>
              <a:t> </a:t>
            </a:r>
            <a:r>
              <a:rPr lang="sk-SK" b="1" i="1" dirty="0" smtClean="0">
                <a:solidFill>
                  <a:schemeClr val="accent5">
                    <a:lumMod val="75000"/>
                  </a:schemeClr>
                </a:solidFill>
              </a:rPr>
              <a:t>    </a:t>
            </a:r>
            <a:r>
              <a:rPr lang="sk-SK" sz="2800" b="1" i="1" dirty="0" smtClean="0">
                <a:solidFill>
                  <a:schemeClr val="accent5">
                    <a:lumMod val="75000"/>
                  </a:schemeClr>
                </a:solidFill>
              </a:rPr>
              <a:t>systém.</a:t>
            </a:r>
          </a:p>
          <a:p>
            <a:pPr marL="0" indent="0">
              <a:spcBef>
                <a:spcPts val="0"/>
              </a:spcBef>
              <a:buNone/>
            </a:pPr>
            <a:endParaRPr lang="sk-SK" sz="2800" b="1" dirty="0" smtClean="0"/>
          </a:p>
        </p:txBody>
      </p:sp>
      <p:sp>
        <p:nvSpPr>
          <p:cNvPr id="5" name="Zaoblený obdélník 4"/>
          <p:cNvSpPr/>
          <p:nvPr/>
        </p:nvSpPr>
        <p:spPr bwMode="auto">
          <a:xfrm>
            <a:off x="1515533" y="2832176"/>
            <a:ext cx="1295400" cy="2514600"/>
          </a:xfrm>
          <a:prstGeom prst="roundRect">
            <a:avLst/>
          </a:prstGeom>
          <a:ln>
            <a:headEnd type="none" w="med" len="med"/>
            <a:tailEnd type="none" w="med" len="med"/>
          </a:ln>
        </p:spPr>
        <p:style>
          <a:lnRef idx="0">
            <a:schemeClr val="accent2"/>
          </a:lnRef>
          <a:fillRef idx="3">
            <a:schemeClr val="accent2"/>
          </a:fillRef>
          <a:effectRef idx="3">
            <a:schemeClr val="accent2"/>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cs-CZ" sz="2300" dirty="0" smtClean="0">
              <a:solidFill>
                <a:srgbClr val="FFFFFF"/>
              </a:solidFill>
              <a:effectLst>
                <a:outerShdw blurRad="38100" dist="38100" dir="2700000" algn="tl">
                  <a:srgbClr val="000000">
                    <a:alpha val="43137"/>
                  </a:srgbClr>
                </a:outerShdw>
              </a:effectLst>
              <a:latin typeface="Segoe" pitchFamily="34" charset="0"/>
            </a:endParaRPr>
          </a:p>
        </p:txBody>
      </p:sp>
      <p:cxnSp>
        <p:nvCxnSpPr>
          <p:cNvPr id="7" name="Přímá spojnice 6"/>
          <p:cNvCxnSpPr/>
          <p:nvPr/>
        </p:nvCxnSpPr>
        <p:spPr>
          <a:xfrm>
            <a:off x="829733" y="3136976"/>
            <a:ext cx="685800" cy="0"/>
          </a:xfrm>
          <a:prstGeom prst="line">
            <a:avLst/>
          </a:prstGeom>
          <a:ln w="50800">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cxnSp>
        <p:nvCxnSpPr>
          <p:cNvPr id="11" name="Přímá spojnice 10"/>
          <p:cNvCxnSpPr/>
          <p:nvPr/>
        </p:nvCxnSpPr>
        <p:spPr>
          <a:xfrm>
            <a:off x="829733" y="3441776"/>
            <a:ext cx="685800" cy="0"/>
          </a:xfrm>
          <a:prstGeom prst="line">
            <a:avLst/>
          </a:prstGeom>
          <a:ln w="50800">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cxnSp>
        <p:nvCxnSpPr>
          <p:cNvPr id="12" name="Přímá spojnice 11"/>
          <p:cNvCxnSpPr/>
          <p:nvPr/>
        </p:nvCxnSpPr>
        <p:spPr>
          <a:xfrm>
            <a:off x="829733" y="3746576"/>
            <a:ext cx="685800" cy="0"/>
          </a:xfrm>
          <a:prstGeom prst="line">
            <a:avLst/>
          </a:prstGeom>
          <a:ln w="50800">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cxnSp>
        <p:nvCxnSpPr>
          <p:cNvPr id="13" name="Přímá spojnice 12"/>
          <p:cNvCxnSpPr/>
          <p:nvPr/>
        </p:nvCxnSpPr>
        <p:spPr>
          <a:xfrm>
            <a:off x="829733" y="4051376"/>
            <a:ext cx="685800" cy="0"/>
          </a:xfrm>
          <a:prstGeom prst="line">
            <a:avLst/>
          </a:prstGeom>
          <a:ln w="50800">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cxnSp>
        <p:nvCxnSpPr>
          <p:cNvPr id="14" name="Přímá spojnice 13"/>
          <p:cNvCxnSpPr/>
          <p:nvPr/>
        </p:nvCxnSpPr>
        <p:spPr>
          <a:xfrm>
            <a:off x="829733" y="4356176"/>
            <a:ext cx="685800" cy="0"/>
          </a:xfrm>
          <a:prstGeom prst="line">
            <a:avLst/>
          </a:prstGeom>
          <a:ln w="50800">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cxnSp>
        <p:nvCxnSpPr>
          <p:cNvPr id="15" name="Přímá spojnice 14"/>
          <p:cNvCxnSpPr/>
          <p:nvPr/>
        </p:nvCxnSpPr>
        <p:spPr>
          <a:xfrm>
            <a:off x="829733" y="5118176"/>
            <a:ext cx="685800" cy="0"/>
          </a:xfrm>
          <a:prstGeom prst="line">
            <a:avLst/>
          </a:prstGeom>
          <a:ln w="50800">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cxnSp>
        <p:nvCxnSpPr>
          <p:cNvPr id="16" name="Přímá spojnice 15"/>
          <p:cNvCxnSpPr/>
          <p:nvPr/>
        </p:nvCxnSpPr>
        <p:spPr>
          <a:xfrm>
            <a:off x="2810933" y="3145443"/>
            <a:ext cx="685800" cy="0"/>
          </a:xfrm>
          <a:prstGeom prst="line">
            <a:avLst/>
          </a:prstGeom>
          <a:ln w="50800">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cxnSp>
        <p:nvCxnSpPr>
          <p:cNvPr id="17" name="Přímá spojnice 16"/>
          <p:cNvCxnSpPr/>
          <p:nvPr/>
        </p:nvCxnSpPr>
        <p:spPr>
          <a:xfrm>
            <a:off x="2810933" y="3450243"/>
            <a:ext cx="685800" cy="0"/>
          </a:xfrm>
          <a:prstGeom prst="line">
            <a:avLst/>
          </a:prstGeom>
          <a:ln w="50800">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cxnSp>
        <p:nvCxnSpPr>
          <p:cNvPr id="18" name="Přímá spojnice 17"/>
          <p:cNvCxnSpPr/>
          <p:nvPr/>
        </p:nvCxnSpPr>
        <p:spPr>
          <a:xfrm>
            <a:off x="2810933" y="3755043"/>
            <a:ext cx="685800" cy="0"/>
          </a:xfrm>
          <a:prstGeom prst="line">
            <a:avLst/>
          </a:prstGeom>
          <a:ln w="50800">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cxnSp>
        <p:nvCxnSpPr>
          <p:cNvPr id="19" name="Přímá spojnice 18"/>
          <p:cNvCxnSpPr/>
          <p:nvPr/>
        </p:nvCxnSpPr>
        <p:spPr>
          <a:xfrm>
            <a:off x="2810933" y="4059843"/>
            <a:ext cx="685800" cy="0"/>
          </a:xfrm>
          <a:prstGeom prst="line">
            <a:avLst/>
          </a:prstGeom>
          <a:ln w="50800">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cxnSp>
        <p:nvCxnSpPr>
          <p:cNvPr id="20" name="Přímá spojnice 19"/>
          <p:cNvCxnSpPr/>
          <p:nvPr/>
        </p:nvCxnSpPr>
        <p:spPr>
          <a:xfrm>
            <a:off x="2810933" y="4364643"/>
            <a:ext cx="685800" cy="0"/>
          </a:xfrm>
          <a:prstGeom prst="line">
            <a:avLst/>
          </a:prstGeom>
          <a:ln w="50800">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cxnSp>
        <p:nvCxnSpPr>
          <p:cNvPr id="21" name="Přímá spojnice 20"/>
          <p:cNvCxnSpPr/>
          <p:nvPr/>
        </p:nvCxnSpPr>
        <p:spPr>
          <a:xfrm>
            <a:off x="2810933" y="5118176"/>
            <a:ext cx="685800" cy="0"/>
          </a:xfrm>
          <a:prstGeom prst="line">
            <a:avLst/>
          </a:prstGeom>
          <a:ln w="50800">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sp>
        <p:nvSpPr>
          <p:cNvPr id="22" name="TextovéPole 21"/>
          <p:cNvSpPr txBox="1"/>
          <p:nvPr/>
        </p:nvSpPr>
        <p:spPr>
          <a:xfrm>
            <a:off x="3572933" y="2960777"/>
            <a:ext cx="457200" cy="2862322"/>
          </a:xfrm>
          <a:prstGeom prst="rect">
            <a:avLst/>
          </a:prstGeom>
          <a:noFill/>
        </p:spPr>
        <p:txBody>
          <a:bodyPr wrap="square" rtlCol="0">
            <a:spAutoFit/>
          </a:bodyPr>
          <a:lstStyle/>
          <a:p>
            <a:r>
              <a:rPr lang="sk-SK" b="1" dirty="0" smtClean="0">
                <a:solidFill>
                  <a:schemeClr val="bg1"/>
                </a:solidFill>
              </a:rPr>
              <a:t>y1</a:t>
            </a:r>
          </a:p>
          <a:p>
            <a:r>
              <a:rPr lang="sk-SK" b="1" dirty="0" smtClean="0">
                <a:solidFill>
                  <a:schemeClr val="bg1"/>
                </a:solidFill>
              </a:rPr>
              <a:t>y2</a:t>
            </a:r>
          </a:p>
          <a:p>
            <a:r>
              <a:rPr lang="sk-SK" b="1" dirty="0" smtClean="0">
                <a:solidFill>
                  <a:schemeClr val="bg1"/>
                </a:solidFill>
              </a:rPr>
              <a:t>y3</a:t>
            </a:r>
          </a:p>
          <a:p>
            <a:r>
              <a:rPr lang="sk-SK" b="1" dirty="0" smtClean="0">
                <a:solidFill>
                  <a:schemeClr val="bg1"/>
                </a:solidFill>
              </a:rPr>
              <a:t>y4</a:t>
            </a:r>
          </a:p>
          <a:p>
            <a:r>
              <a:rPr lang="sk-SK" b="1" dirty="0" smtClean="0">
                <a:solidFill>
                  <a:schemeClr val="bg1"/>
                </a:solidFill>
              </a:rPr>
              <a:t>y5</a:t>
            </a:r>
          </a:p>
          <a:p>
            <a:r>
              <a:rPr lang="sk-SK" b="1" dirty="0" smtClean="0">
                <a:solidFill>
                  <a:schemeClr val="bg1"/>
                </a:solidFill>
              </a:rPr>
              <a:t>...</a:t>
            </a:r>
          </a:p>
          <a:p>
            <a:r>
              <a:rPr lang="sk-SK" b="1" dirty="0" smtClean="0">
                <a:solidFill>
                  <a:schemeClr val="bg1"/>
                </a:solidFill>
              </a:rPr>
              <a:t>...</a:t>
            </a:r>
          </a:p>
          <a:p>
            <a:r>
              <a:rPr lang="sk-SK" b="1" dirty="0" err="1" smtClean="0">
                <a:solidFill>
                  <a:schemeClr val="bg1"/>
                </a:solidFill>
              </a:rPr>
              <a:t>yn</a:t>
            </a:r>
            <a:endParaRPr lang="sk-SK" b="1" dirty="0" smtClean="0">
              <a:solidFill>
                <a:schemeClr val="bg1"/>
              </a:solidFill>
            </a:endParaRPr>
          </a:p>
          <a:p>
            <a:endParaRPr lang="sk-SK" b="1" dirty="0">
              <a:solidFill>
                <a:schemeClr val="bg1"/>
              </a:solidFill>
            </a:endParaRPr>
          </a:p>
          <a:p>
            <a:endParaRPr lang="cs-CZ" b="1" dirty="0">
              <a:solidFill>
                <a:schemeClr val="bg1"/>
              </a:solidFill>
            </a:endParaRPr>
          </a:p>
        </p:txBody>
      </p:sp>
      <p:sp>
        <p:nvSpPr>
          <p:cNvPr id="24" name="TextovéPole 23"/>
          <p:cNvSpPr txBox="1"/>
          <p:nvPr/>
        </p:nvSpPr>
        <p:spPr>
          <a:xfrm>
            <a:off x="364066" y="2925015"/>
            <a:ext cx="457200" cy="2862322"/>
          </a:xfrm>
          <a:prstGeom prst="rect">
            <a:avLst/>
          </a:prstGeom>
          <a:noFill/>
        </p:spPr>
        <p:txBody>
          <a:bodyPr wrap="square" rtlCol="0">
            <a:spAutoFit/>
          </a:bodyPr>
          <a:lstStyle/>
          <a:p>
            <a:r>
              <a:rPr lang="sk-SK" b="1" dirty="0" smtClean="0">
                <a:solidFill>
                  <a:schemeClr val="bg1"/>
                </a:solidFill>
              </a:rPr>
              <a:t>x1</a:t>
            </a:r>
          </a:p>
          <a:p>
            <a:r>
              <a:rPr lang="sk-SK" b="1" dirty="0" smtClean="0">
                <a:solidFill>
                  <a:schemeClr val="bg1"/>
                </a:solidFill>
              </a:rPr>
              <a:t>x2</a:t>
            </a:r>
          </a:p>
          <a:p>
            <a:r>
              <a:rPr lang="sk-SK" b="1" dirty="0" smtClean="0">
                <a:solidFill>
                  <a:schemeClr val="bg1"/>
                </a:solidFill>
              </a:rPr>
              <a:t>x3</a:t>
            </a:r>
          </a:p>
          <a:p>
            <a:r>
              <a:rPr lang="sk-SK" b="1" dirty="0" smtClean="0">
                <a:solidFill>
                  <a:schemeClr val="bg1"/>
                </a:solidFill>
              </a:rPr>
              <a:t>x4</a:t>
            </a:r>
          </a:p>
          <a:p>
            <a:r>
              <a:rPr lang="sk-SK" b="1" dirty="0" smtClean="0">
                <a:solidFill>
                  <a:schemeClr val="bg1"/>
                </a:solidFill>
              </a:rPr>
              <a:t>x5</a:t>
            </a:r>
          </a:p>
          <a:p>
            <a:r>
              <a:rPr lang="sk-SK" b="1" dirty="0" smtClean="0">
                <a:solidFill>
                  <a:schemeClr val="bg1"/>
                </a:solidFill>
              </a:rPr>
              <a:t>...</a:t>
            </a:r>
          </a:p>
          <a:p>
            <a:r>
              <a:rPr lang="sk-SK" b="1" dirty="0" smtClean="0">
                <a:solidFill>
                  <a:schemeClr val="bg1"/>
                </a:solidFill>
              </a:rPr>
              <a:t>...</a:t>
            </a:r>
          </a:p>
          <a:p>
            <a:r>
              <a:rPr lang="sk-SK" b="1" dirty="0" err="1" smtClean="0">
                <a:solidFill>
                  <a:schemeClr val="bg1"/>
                </a:solidFill>
              </a:rPr>
              <a:t>xn</a:t>
            </a:r>
            <a:endParaRPr lang="sk-SK" b="1" dirty="0" smtClean="0">
              <a:solidFill>
                <a:schemeClr val="bg1"/>
              </a:solidFill>
            </a:endParaRPr>
          </a:p>
          <a:p>
            <a:endParaRPr lang="sk-SK" b="1" dirty="0">
              <a:solidFill>
                <a:schemeClr val="bg1"/>
              </a:solidFill>
            </a:endParaRPr>
          </a:p>
          <a:p>
            <a:endParaRPr lang="cs-CZ" b="1" dirty="0">
              <a:solidFill>
                <a:schemeClr val="bg1"/>
              </a:solidFill>
            </a:endParaRPr>
          </a:p>
        </p:txBody>
      </p:sp>
      <p:sp>
        <p:nvSpPr>
          <p:cNvPr id="25" name="TextovéPole 24"/>
          <p:cNvSpPr txBox="1"/>
          <p:nvPr/>
        </p:nvSpPr>
        <p:spPr>
          <a:xfrm>
            <a:off x="1934633" y="2951721"/>
            <a:ext cx="457200" cy="2862322"/>
          </a:xfrm>
          <a:prstGeom prst="rect">
            <a:avLst/>
          </a:prstGeom>
          <a:noFill/>
        </p:spPr>
        <p:txBody>
          <a:bodyPr wrap="square" rtlCol="0">
            <a:spAutoFit/>
          </a:bodyPr>
          <a:lstStyle/>
          <a:p>
            <a:r>
              <a:rPr lang="sk-SK" b="1" dirty="0" smtClean="0"/>
              <a:t>z1</a:t>
            </a:r>
          </a:p>
          <a:p>
            <a:r>
              <a:rPr lang="sk-SK" b="1" dirty="0" smtClean="0"/>
              <a:t>z2</a:t>
            </a:r>
          </a:p>
          <a:p>
            <a:r>
              <a:rPr lang="sk-SK" b="1" dirty="0" smtClean="0"/>
              <a:t>z3</a:t>
            </a:r>
          </a:p>
          <a:p>
            <a:r>
              <a:rPr lang="sk-SK" b="1" dirty="0" smtClean="0"/>
              <a:t>z4</a:t>
            </a:r>
          </a:p>
          <a:p>
            <a:r>
              <a:rPr lang="sk-SK" b="1" dirty="0" smtClean="0"/>
              <a:t>z5</a:t>
            </a:r>
          </a:p>
          <a:p>
            <a:r>
              <a:rPr lang="sk-SK" b="1" dirty="0" smtClean="0"/>
              <a:t>...</a:t>
            </a:r>
          </a:p>
          <a:p>
            <a:r>
              <a:rPr lang="sk-SK" b="1" dirty="0" smtClean="0"/>
              <a:t>...</a:t>
            </a:r>
          </a:p>
          <a:p>
            <a:r>
              <a:rPr lang="sk-SK" b="1" dirty="0" err="1" smtClean="0"/>
              <a:t>zn</a:t>
            </a:r>
            <a:endParaRPr lang="sk-SK" b="1" dirty="0" smtClean="0"/>
          </a:p>
          <a:p>
            <a:endParaRPr lang="sk-SK" b="1" dirty="0">
              <a:solidFill>
                <a:schemeClr val="bg1"/>
              </a:solidFill>
            </a:endParaRPr>
          </a:p>
          <a:p>
            <a:endParaRPr lang="cs-CZ" b="1" dirty="0">
              <a:solidFill>
                <a:schemeClr val="bg1"/>
              </a:solidFill>
            </a:endParaRPr>
          </a:p>
        </p:txBody>
      </p:sp>
      <p:sp>
        <p:nvSpPr>
          <p:cNvPr id="23" name="TextovéPole 22"/>
          <p:cNvSpPr txBox="1"/>
          <p:nvPr/>
        </p:nvSpPr>
        <p:spPr>
          <a:xfrm>
            <a:off x="4114800" y="2182280"/>
            <a:ext cx="4800600" cy="4401205"/>
          </a:xfrm>
          <a:prstGeom prst="rect">
            <a:avLst/>
          </a:prstGeom>
          <a:noFill/>
        </p:spPr>
        <p:txBody>
          <a:bodyPr wrap="square" rtlCol="0">
            <a:spAutoFit/>
          </a:bodyPr>
          <a:lstStyle/>
          <a:p>
            <a:pPr marL="285750" indent="-285750">
              <a:buFont typeface="Arial" pitchFamily="34" charset="0"/>
              <a:buChar char="•"/>
            </a:pPr>
            <a:r>
              <a:rPr lang="sk-SK" sz="2800" b="1" i="1" u="sng" dirty="0" smtClean="0">
                <a:solidFill>
                  <a:schemeClr val="bg1"/>
                </a:solidFill>
              </a:rPr>
              <a:t>Vstupné signály</a:t>
            </a:r>
            <a:r>
              <a:rPr lang="sk-SK" sz="2800" b="1" dirty="0" smtClean="0">
                <a:solidFill>
                  <a:schemeClr val="bg1"/>
                </a:solidFill>
              </a:rPr>
              <a:t>: x1 – </a:t>
            </a:r>
            <a:r>
              <a:rPr lang="sk-SK" sz="2800" b="1" dirty="0" err="1" smtClean="0">
                <a:solidFill>
                  <a:schemeClr val="bg1"/>
                </a:solidFill>
              </a:rPr>
              <a:t>xn</a:t>
            </a:r>
            <a:endParaRPr lang="sk-SK" sz="2800" b="1" dirty="0" smtClean="0">
              <a:solidFill>
                <a:schemeClr val="bg1"/>
              </a:solidFill>
            </a:endParaRPr>
          </a:p>
          <a:p>
            <a:r>
              <a:rPr lang="sk-SK" sz="2800" b="1" dirty="0">
                <a:solidFill>
                  <a:schemeClr val="bg1"/>
                </a:solidFill>
              </a:rPr>
              <a:t> </a:t>
            </a:r>
            <a:r>
              <a:rPr lang="sk-SK" sz="2800" b="1" dirty="0" smtClean="0">
                <a:solidFill>
                  <a:schemeClr val="bg1"/>
                </a:solidFill>
              </a:rPr>
              <a:t>   </a:t>
            </a:r>
            <a:r>
              <a:rPr lang="sk-SK" sz="2800" dirty="0" smtClean="0">
                <a:solidFill>
                  <a:schemeClr val="bg1"/>
                </a:solidFill>
              </a:rPr>
              <a:t>Menia svoju hodnotu </a:t>
            </a:r>
          </a:p>
          <a:p>
            <a:r>
              <a:rPr lang="sk-SK" sz="2800" dirty="0">
                <a:solidFill>
                  <a:schemeClr val="bg1"/>
                </a:solidFill>
              </a:rPr>
              <a:t> </a:t>
            </a:r>
            <a:r>
              <a:rPr lang="sk-SK" sz="2800" dirty="0" smtClean="0">
                <a:solidFill>
                  <a:schemeClr val="bg1"/>
                </a:solidFill>
              </a:rPr>
              <a:t>   nezávisle od systému.</a:t>
            </a:r>
          </a:p>
          <a:p>
            <a:pPr marL="285750" indent="-285750">
              <a:buFont typeface="Arial" pitchFamily="34" charset="0"/>
              <a:buChar char="•"/>
            </a:pPr>
            <a:r>
              <a:rPr lang="sk-SK" sz="2800" b="1" i="1" u="sng" dirty="0" smtClean="0">
                <a:solidFill>
                  <a:schemeClr val="bg1"/>
                </a:solidFill>
              </a:rPr>
              <a:t>Výstupné signály</a:t>
            </a:r>
            <a:r>
              <a:rPr lang="sk-SK" sz="2800" b="1" dirty="0" smtClean="0">
                <a:solidFill>
                  <a:schemeClr val="bg1"/>
                </a:solidFill>
              </a:rPr>
              <a:t>: y1 – </a:t>
            </a:r>
            <a:r>
              <a:rPr lang="sk-SK" sz="2800" b="1" dirty="0" err="1" smtClean="0">
                <a:solidFill>
                  <a:schemeClr val="bg1"/>
                </a:solidFill>
              </a:rPr>
              <a:t>yn</a:t>
            </a:r>
            <a:r>
              <a:rPr lang="sk-SK" sz="2800" b="1" dirty="0" smtClean="0">
                <a:solidFill>
                  <a:schemeClr val="bg1"/>
                </a:solidFill>
              </a:rPr>
              <a:t> </a:t>
            </a:r>
          </a:p>
          <a:p>
            <a:r>
              <a:rPr lang="sk-SK" sz="2800" b="1" dirty="0">
                <a:solidFill>
                  <a:schemeClr val="bg1"/>
                </a:solidFill>
              </a:rPr>
              <a:t> </a:t>
            </a:r>
            <a:r>
              <a:rPr lang="sk-SK" sz="2800" b="1" dirty="0" smtClean="0">
                <a:solidFill>
                  <a:schemeClr val="bg1"/>
                </a:solidFill>
              </a:rPr>
              <a:t>   </a:t>
            </a:r>
            <a:r>
              <a:rPr lang="sk-SK" sz="2800" dirty="0" smtClean="0">
                <a:solidFill>
                  <a:schemeClr val="bg1"/>
                </a:solidFill>
              </a:rPr>
              <a:t>Závisia od hodnôt vstupných</a:t>
            </a:r>
          </a:p>
          <a:p>
            <a:r>
              <a:rPr lang="sk-SK" sz="2800" b="1" dirty="0">
                <a:solidFill>
                  <a:schemeClr val="bg1"/>
                </a:solidFill>
              </a:rPr>
              <a:t> </a:t>
            </a:r>
            <a:r>
              <a:rPr lang="sk-SK" sz="2800" b="1" dirty="0" smtClean="0">
                <a:solidFill>
                  <a:schemeClr val="bg1"/>
                </a:solidFill>
              </a:rPr>
              <a:t>   </a:t>
            </a:r>
            <a:r>
              <a:rPr lang="sk-SK" sz="2800" dirty="0" smtClean="0">
                <a:solidFill>
                  <a:schemeClr val="bg1"/>
                </a:solidFill>
              </a:rPr>
              <a:t>veličín.</a:t>
            </a:r>
            <a:endParaRPr lang="sk-SK" sz="2800" b="1" dirty="0" smtClean="0">
              <a:solidFill>
                <a:schemeClr val="bg1"/>
              </a:solidFill>
            </a:endParaRPr>
          </a:p>
          <a:p>
            <a:pPr marL="285750" indent="-285750">
              <a:buFont typeface="Arial" pitchFamily="34" charset="0"/>
              <a:buChar char="•"/>
            </a:pPr>
            <a:r>
              <a:rPr lang="sk-SK" sz="2800" b="1" i="1" u="sng" dirty="0" smtClean="0">
                <a:solidFill>
                  <a:schemeClr val="bg1"/>
                </a:solidFill>
              </a:rPr>
              <a:t>Vnútorné veličiny </a:t>
            </a:r>
            <a:r>
              <a:rPr lang="sk-SK" sz="2800" b="1" i="1" dirty="0" smtClean="0">
                <a:solidFill>
                  <a:schemeClr val="bg1"/>
                </a:solidFill>
              </a:rPr>
              <a:t>(stavové  veličiny): </a:t>
            </a:r>
            <a:r>
              <a:rPr lang="sk-SK" sz="2800" b="1" dirty="0" smtClean="0">
                <a:solidFill>
                  <a:schemeClr val="bg1"/>
                </a:solidFill>
              </a:rPr>
              <a:t>z1 – </a:t>
            </a:r>
            <a:r>
              <a:rPr lang="sk-SK" sz="2800" b="1" dirty="0" err="1" smtClean="0">
                <a:solidFill>
                  <a:schemeClr val="bg1"/>
                </a:solidFill>
              </a:rPr>
              <a:t>zn</a:t>
            </a:r>
            <a:r>
              <a:rPr lang="sk-SK" sz="2800" b="1" dirty="0" smtClean="0">
                <a:solidFill>
                  <a:schemeClr val="bg1"/>
                </a:solidFill>
              </a:rPr>
              <a:t> </a:t>
            </a:r>
          </a:p>
          <a:p>
            <a:r>
              <a:rPr lang="sk-SK" sz="2800" b="1" dirty="0">
                <a:solidFill>
                  <a:schemeClr val="bg1"/>
                </a:solidFill>
              </a:rPr>
              <a:t> </a:t>
            </a:r>
            <a:r>
              <a:rPr lang="sk-SK" sz="2800" b="1" dirty="0" smtClean="0">
                <a:solidFill>
                  <a:schemeClr val="bg1"/>
                </a:solidFill>
              </a:rPr>
              <a:t>  </a:t>
            </a:r>
            <a:r>
              <a:rPr lang="sk-SK" sz="2800" dirty="0" smtClean="0">
                <a:solidFill>
                  <a:schemeClr val="bg1"/>
                </a:solidFill>
              </a:rPr>
              <a:t>Určujú vzťah medzi vstupnými</a:t>
            </a:r>
          </a:p>
          <a:p>
            <a:r>
              <a:rPr lang="sk-SK" sz="2800" b="1" dirty="0">
                <a:solidFill>
                  <a:schemeClr val="bg1"/>
                </a:solidFill>
              </a:rPr>
              <a:t> </a:t>
            </a:r>
            <a:r>
              <a:rPr lang="sk-SK" sz="2800" b="1" dirty="0" smtClean="0">
                <a:solidFill>
                  <a:schemeClr val="bg1"/>
                </a:solidFill>
              </a:rPr>
              <a:t>  </a:t>
            </a:r>
            <a:r>
              <a:rPr lang="sk-SK" sz="2800" dirty="0" smtClean="0">
                <a:solidFill>
                  <a:schemeClr val="bg1"/>
                </a:solidFill>
              </a:rPr>
              <a:t>a výstupnými signálmi.</a:t>
            </a:r>
            <a:endParaRPr lang="sk-SK" sz="2800" b="1" dirty="0" smtClean="0">
              <a:solidFill>
                <a:schemeClr val="bg1"/>
              </a:solidFill>
            </a:endParaRPr>
          </a:p>
        </p:txBody>
      </p:sp>
      <p:sp>
        <p:nvSpPr>
          <p:cNvPr id="27" name="TextovéPole 26"/>
          <p:cNvSpPr txBox="1"/>
          <p:nvPr/>
        </p:nvSpPr>
        <p:spPr>
          <a:xfrm>
            <a:off x="762000" y="5562600"/>
            <a:ext cx="2969531" cy="707886"/>
          </a:xfrm>
          <a:prstGeom prst="rect">
            <a:avLst/>
          </a:prstGeom>
          <a:noFill/>
        </p:spPr>
        <p:txBody>
          <a:bodyPr wrap="none" rtlCol="0">
            <a:spAutoFit/>
          </a:bodyPr>
          <a:lstStyle/>
          <a:p>
            <a:r>
              <a:rPr lang="sk-SK" sz="2000" b="1" dirty="0" smtClean="0">
                <a:solidFill>
                  <a:schemeClr val="bg1"/>
                </a:solidFill>
              </a:rPr>
              <a:t>Bloková schéma logického</a:t>
            </a:r>
          </a:p>
          <a:p>
            <a:r>
              <a:rPr lang="sk-SK" sz="2000" b="1" dirty="0">
                <a:solidFill>
                  <a:schemeClr val="bg1"/>
                </a:solidFill>
              </a:rPr>
              <a:t> </a:t>
            </a:r>
            <a:r>
              <a:rPr lang="sk-SK" sz="2000" b="1" dirty="0" smtClean="0">
                <a:solidFill>
                  <a:schemeClr val="bg1"/>
                </a:solidFill>
              </a:rPr>
              <a:t>              systému</a:t>
            </a:r>
            <a:endParaRPr lang="cs-CZ" sz="2000" b="1" dirty="0">
              <a:solidFill>
                <a:schemeClr val="bg1"/>
              </a:solidFill>
            </a:endParaRPr>
          </a:p>
        </p:txBody>
      </p:sp>
    </p:spTree>
    <p:extLst>
      <p:ext uri="{BB962C8B-B14F-4D97-AF65-F5344CB8AC3E}">
        <p14:creationId xmlns:p14="http://schemas.microsoft.com/office/powerpoint/2010/main" val="4070679114"/>
      </p:ext>
    </p:extLst>
  </p:cSld>
  <p:clrMapOvr>
    <a:masterClrMapping/>
  </p:clrMapOvr>
  <p:transition>
    <p:fad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152400" y="230188"/>
            <a:ext cx="8839200" cy="609398"/>
          </a:xfrm>
        </p:spPr>
        <p:txBody>
          <a:bodyPr/>
          <a:lstStyle/>
          <a:p>
            <a:r>
              <a:rPr lang="sk-SK" sz="4400" b="1" dirty="0" smtClean="0"/>
              <a:t> Rozdelenie logických systémov</a:t>
            </a:r>
            <a:endParaRPr lang="cs-CZ" sz="4400" b="1" dirty="0"/>
          </a:p>
        </p:txBody>
      </p:sp>
      <p:sp>
        <p:nvSpPr>
          <p:cNvPr id="3" name="Zástupný symbol pro text 2"/>
          <p:cNvSpPr>
            <a:spLocks noGrp="1"/>
          </p:cNvSpPr>
          <p:nvPr>
            <p:ph type="body" sz="quarter" idx="10"/>
          </p:nvPr>
        </p:nvSpPr>
        <p:spPr>
          <a:xfrm>
            <a:off x="381000" y="1411552"/>
            <a:ext cx="8382000" cy="886397"/>
          </a:xfrm>
        </p:spPr>
        <p:txBody>
          <a:bodyPr/>
          <a:lstStyle/>
          <a:p>
            <a:r>
              <a:rPr lang="sk-SK" dirty="0" smtClean="0"/>
              <a:t>Podľa správania sa delia: </a:t>
            </a:r>
            <a:r>
              <a:rPr lang="sk-SK" b="1" dirty="0" smtClean="0">
                <a:solidFill>
                  <a:schemeClr val="accent5">
                    <a:lumMod val="75000"/>
                  </a:schemeClr>
                </a:solidFill>
              </a:rPr>
              <a:t>kombinačné a sekvenčné</a:t>
            </a:r>
            <a:endParaRPr lang="cs-CZ" b="1" dirty="0">
              <a:solidFill>
                <a:schemeClr val="accent5">
                  <a:lumMod val="75000"/>
                </a:schemeClr>
              </a:solidFill>
            </a:endParaRPr>
          </a:p>
        </p:txBody>
      </p:sp>
      <p:sp>
        <p:nvSpPr>
          <p:cNvPr id="4" name="Zaoblený obdélník 3"/>
          <p:cNvSpPr/>
          <p:nvPr/>
        </p:nvSpPr>
        <p:spPr bwMode="auto">
          <a:xfrm>
            <a:off x="1507066" y="3048039"/>
            <a:ext cx="1157816" cy="1892224"/>
          </a:xfrm>
          <a:prstGeom prst="roundRect">
            <a:avLst/>
          </a:prstGeom>
          <a:ln>
            <a:headEnd type="none" w="med" len="med"/>
            <a:tailEnd type="none" w="med" len="med"/>
          </a:ln>
        </p:spPr>
        <p:style>
          <a:lnRef idx="0">
            <a:schemeClr val="accent2"/>
          </a:lnRef>
          <a:fillRef idx="3">
            <a:schemeClr val="accent2"/>
          </a:fillRef>
          <a:effectRef idx="3">
            <a:schemeClr val="accent2"/>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cs-CZ" sz="2300" dirty="0" smtClean="0">
              <a:solidFill>
                <a:srgbClr val="FFFFFF"/>
              </a:solidFill>
              <a:effectLst>
                <a:outerShdw blurRad="38100" dist="38100" dir="2700000" algn="tl">
                  <a:srgbClr val="000000">
                    <a:alpha val="43137"/>
                  </a:srgbClr>
                </a:outerShdw>
              </a:effectLst>
              <a:latin typeface="Segoe" pitchFamily="34" charset="0"/>
            </a:endParaRPr>
          </a:p>
        </p:txBody>
      </p:sp>
      <p:cxnSp>
        <p:nvCxnSpPr>
          <p:cNvPr id="5" name="Přímá spojnice 4"/>
          <p:cNvCxnSpPr/>
          <p:nvPr/>
        </p:nvCxnSpPr>
        <p:spPr>
          <a:xfrm>
            <a:off x="821266" y="3352839"/>
            <a:ext cx="685800" cy="0"/>
          </a:xfrm>
          <a:prstGeom prst="line">
            <a:avLst/>
          </a:prstGeom>
          <a:ln w="50800">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cxnSp>
        <p:nvCxnSpPr>
          <p:cNvPr id="6" name="Přímá spojnice 5"/>
          <p:cNvCxnSpPr/>
          <p:nvPr/>
        </p:nvCxnSpPr>
        <p:spPr>
          <a:xfrm>
            <a:off x="821266" y="3657639"/>
            <a:ext cx="685800" cy="0"/>
          </a:xfrm>
          <a:prstGeom prst="line">
            <a:avLst/>
          </a:prstGeom>
          <a:ln w="50800">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cxnSp>
        <p:nvCxnSpPr>
          <p:cNvPr id="7" name="Přímá spojnice 6"/>
          <p:cNvCxnSpPr/>
          <p:nvPr/>
        </p:nvCxnSpPr>
        <p:spPr>
          <a:xfrm>
            <a:off x="821266" y="3962439"/>
            <a:ext cx="685800" cy="0"/>
          </a:xfrm>
          <a:prstGeom prst="line">
            <a:avLst/>
          </a:prstGeom>
          <a:ln w="50800">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cxnSp>
        <p:nvCxnSpPr>
          <p:cNvPr id="9" name="Přímá spojnice 8"/>
          <p:cNvCxnSpPr/>
          <p:nvPr/>
        </p:nvCxnSpPr>
        <p:spPr>
          <a:xfrm>
            <a:off x="821266" y="4711663"/>
            <a:ext cx="685800" cy="0"/>
          </a:xfrm>
          <a:prstGeom prst="line">
            <a:avLst/>
          </a:prstGeom>
          <a:ln w="50800">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cxnSp>
        <p:nvCxnSpPr>
          <p:cNvPr id="11" name="Přímá spojnice 10"/>
          <p:cNvCxnSpPr/>
          <p:nvPr/>
        </p:nvCxnSpPr>
        <p:spPr>
          <a:xfrm>
            <a:off x="2664882" y="3361306"/>
            <a:ext cx="685800" cy="0"/>
          </a:xfrm>
          <a:prstGeom prst="line">
            <a:avLst/>
          </a:prstGeom>
          <a:ln w="50800">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cxnSp>
        <p:nvCxnSpPr>
          <p:cNvPr id="12" name="Přímá spojnice 11"/>
          <p:cNvCxnSpPr/>
          <p:nvPr/>
        </p:nvCxnSpPr>
        <p:spPr>
          <a:xfrm>
            <a:off x="2664882" y="3666106"/>
            <a:ext cx="685800" cy="0"/>
          </a:xfrm>
          <a:prstGeom prst="line">
            <a:avLst/>
          </a:prstGeom>
          <a:ln w="50800">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cxnSp>
        <p:nvCxnSpPr>
          <p:cNvPr id="13" name="Přímá spojnice 12"/>
          <p:cNvCxnSpPr/>
          <p:nvPr/>
        </p:nvCxnSpPr>
        <p:spPr>
          <a:xfrm>
            <a:off x="2664882" y="3970906"/>
            <a:ext cx="685800" cy="0"/>
          </a:xfrm>
          <a:prstGeom prst="line">
            <a:avLst/>
          </a:prstGeom>
          <a:ln w="50800">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cxnSp>
        <p:nvCxnSpPr>
          <p:cNvPr id="16" name="Přímá spojnice 15"/>
          <p:cNvCxnSpPr/>
          <p:nvPr/>
        </p:nvCxnSpPr>
        <p:spPr>
          <a:xfrm>
            <a:off x="2664882" y="4711663"/>
            <a:ext cx="685800" cy="0"/>
          </a:xfrm>
          <a:prstGeom prst="line">
            <a:avLst/>
          </a:prstGeom>
          <a:ln w="50800">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sp>
        <p:nvSpPr>
          <p:cNvPr id="17" name="TextovéPole 16"/>
          <p:cNvSpPr txBox="1"/>
          <p:nvPr/>
        </p:nvSpPr>
        <p:spPr>
          <a:xfrm>
            <a:off x="3409948" y="3176640"/>
            <a:ext cx="457200" cy="2308324"/>
          </a:xfrm>
          <a:prstGeom prst="rect">
            <a:avLst/>
          </a:prstGeom>
          <a:noFill/>
        </p:spPr>
        <p:txBody>
          <a:bodyPr wrap="square" rtlCol="0">
            <a:spAutoFit/>
          </a:bodyPr>
          <a:lstStyle/>
          <a:p>
            <a:r>
              <a:rPr lang="sk-SK" b="1" dirty="0" smtClean="0">
                <a:solidFill>
                  <a:schemeClr val="bg1"/>
                </a:solidFill>
              </a:rPr>
              <a:t>y1</a:t>
            </a:r>
          </a:p>
          <a:p>
            <a:r>
              <a:rPr lang="sk-SK" b="1" dirty="0" smtClean="0">
                <a:solidFill>
                  <a:schemeClr val="bg1"/>
                </a:solidFill>
              </a:rPr>
              <a:t>y2</a:t>
            </a:r>
          </a:p>
          <a:p>
            <a:r>
              <a:rPr lang="sk-SK" b="1" dirty="0" smtClean="0">
                <a:solidFill>
                  <a:schemeClr val="bg1"/>
                </a:solidFill>
              </a:rPr>
              <a:t>y3</a:t>
            </a:r>
          </a:p>
          <a:p>
            <a:r>
              <a:rPr lang="sk-SK" b="1" dirty="0" smtClean="0">
                <a:solidFill>
                  <a:schemeClr val="bg1"/>
                </a:solidFill>
              </a:rPr>
              <a:t>...</a:t>
            </a:r>
          </a:p>
          <a:p>
            <a:r>
              <a:rPr lang="sk-SK" b="1" dirty="0" smtClean="0">
                <a:solidFill>
                  <a:schemeClr val="bg1"/>
                </a:solidFill>
              </a:rPr>
              <a:t>...</a:t>
            </a:r>
          </a:p>
          <a:p>
            <a:r>
              <a:rPr lang="sk-SK" b="1" dirty="0" err="1" smtClean="0">
                <a:solidFill>
                  <a:schemeClr val="bg1"/>
                </a:solidFill>
              </a:rPr>
              <a:t>yn</a:t>
            </a:r>
            <a:endParaRPr lang="sk-SK" b="1" dirty="0" smtClean="0">
              <a:solidFill>
                <a:schemeClr val="bg1"/>
              </a:solidFill>
            </a:endParaRPr>
          </a:p>
          <a:p>
            <a:endParaRPr lang="sk-SK" b="1" dirty="0">
              <a:solidFill>
                <a:schemeClr val="bg1"/>
              </a:solidFill>
            </a:endParaRPr>
          </a:p>
          <a:p>
            <a:endParaRPr lang="cs-CZ" b="1" dirty="0">
              <a:solidFill>
                <a:schemeClr val="bg1"/>
              </a:solidFill>
            </a:endParaRPr>
          </a:p>
        </p:txBody>
      </p:sp>
      <p:sp>
        <p:nvSpPr>
          <p:cNvPr id="18" name="TextovéPole 17"/>
          <p:cNvSpPr txBox="1"/>
          <p:nvPr/>
        </p:nvSpPr>
        <p:spPr>
          <a:xfrm>
            <a:off x="355599" y="3140878"/>
            <a:ext cx="457200" cy="2308324"/>
          </a:xfrm>
          <a:prstGeom prst="rect">
            <a:avLst/>
          </a:prstGeom>
          <a:noFill/>
        </p:spPr>
        <p:txBody>
          <a:bodyPr wrap="square" rtlCol="0">
            <a:spAutoFit/>
          </a:bodyPr>
          <a:lstStyle/>
          <a:p>
            <a:r>
              <a:rPr lang="sk-SK" b="1" dirty="0" smtClean="0">
                <a:solidFill>
                  <a:schemeClr val="bg1"/>
                </a:solidFill>
              </a:rPr>
              <a:t>x1</a:t>
            </a:r>
          </a:p>
          <a:p>
            <a:r>
              <a:rPr lang="sk-SK" b="1" dirty="0" smtClean="0">
                <a:solidFill>
                  <a:schemeClr val="bg1"/>
                </a:solidFill>
              </a:rPr>
              <a:t>x2</a:t>
            </a:r>
          </a:p>
          <a:p>
            <a:r>
              <a:rPr lang="sk-SK" b="1" dirty="0" smtClean="0">
                <a:solidFill>
                  <a:schemeClr val="bg1"/>
                </a:solidFill>
              </a:rPr>
              <a:t>x3</a:t>
            </a:r>
          </a:p>
          <a:p>
            <a:r>
              <a:rPr lang="sk-SK" b="1" dirty="0" smtClean="0">
                <a:solidFill>
                  <a:schemeClr val="bg1"/>
                </a:solidFill>
              </a:rPr>
              <a:t>...</a:t>
            </a:r>
          </a:p>
          <a:p>
            <a:r>
              <a:rPr lang="sk-SK" b="1" dirty="0" smtClean="0">
                <a:solidFill>
                  <a:schemeClr val="bg1"/>
                </a:solidFill>
              </a:rPr>
              <a:t>...</a:t>
            </a:r>
          </a:p>
          <a:p>
            <a:r>
              <a:rPr lang="sk-SK" b="1" dirty="0" err="1" smtClean="0">
                <a:solidFill>
                  <a:schemeClr val="bg1"/>
                </a:solidFill>
              </a:rPr>
              <a:t>xn</a:t>
            </a:r>
            <a:endParaRPr lang="sk-SK" b="1" dirty="0" smtClean="0">
              <a:solidFill>
                <a:schemeClr val="bg1"/>
              </a:solidFill>
            </a:endParaRPr>
          </a:p>
          <a:p>
            <a:endParaRPr lang="sk-SK" b="1" dirty="0">
              <a:solidFill>
                <a:schemeClr val="bg1"/>
              </a:solidFill>
            </a:endParaRPr>
          </a:p>
          <a:p>
            <a:endParaRPr lang="cs-CZ" b="1" dirty="0">
              <a:solidFill>
                <a:schemeClr val="bg1"/>
              </a:solidFill>
            </a:endParaRPr>
          </a:p>
        </p:txBody>
      </p:sp>
      <p:sp>
        <p:nvSpPr>
          <p:cNvPr id="19" name="TextovéPole 18"/>
          <p:cNvSpPr txBox="1"/>
          <p:nvPr/>
        </p:nvSpPr>
        <p:spPr>
          <a:xfrm>
            <a:off x="1644649" y="3640208"/>
            <a:ext cx="1020233" cy="707886"/>
          </a:xfrm>
          <a:prstGeom prst="rect">
            <a:avLst/>
          </a:prstGeom>
          <a:noFill/>
        </p:spPr>
        <p:txBody>
          <a:bodyPr wrap="square" rtlCol="0">
            <a:spAutoFit/>
          </a:bodyPr>
          <a:lstStyle/>
          <a:p>
            <a:r>
              <a:rPr lang="sk-SK" sz="4000" b="1" dirty="0" smtClean="0"/>
              <a:t>KLS</a:t>
            </a:r>
            <a:endParaRPr lang="cs-CZ" sz="4000" b="1" dirty="0"/>
          </a:p>
        </p:txBody>
      </p:sp>
      <p:sp>
        <p:nvSpPr>
          <p:cNvPr id="20" name="TextovéPole 19"/>
          <p:cNvSpPr txBox="1"/>
          <p:nvPr/>
        </p:nvSpPr>
        <p:spPr>
          <a:xfrm>
            <a:off x="380999" y="5095259"/>
            <a:ext cx="3533531" cy="707886"/>
          </a:xfrm>
          <a:prstGeom prst="rect">
            <a:avLst/>
          </a:prstGeom>
          <a:noFill/>
        </p:spPr>
        <p:txBody>
          <a:bodyPr wrap="none" rtlCol="0">
            <a:spAutoFit/>
          </a:bodyPr>
          <a:lstStyle/>
          <a:p>
            <a:r>
              <a:rPr lang="sk-SK" sz="2000" b="1" dirty="0" smtClean="0">
                <a:solidFill>
                  <a:schemeClr val="bg1"/>
                </a:solidFill>
              </a:rPr>
              <a:t>Bloková schéma kombinačného</a:t>
            </a:r>
          </a:p>
          <a:p>
            <a:r>
              <a:rPr lang="sk-SK" sz="2000" b="1" dirty="0">
                <a:solidFill>
                  <a:schemeClr val="bg1"/>
                </a:solidFill>
              </a:rPr>
              <a:t> </a:t>
            </a:r>
            <a:r>
              <a:rPr lang="sk-SK" sz="2000" b="1" dirty="0" smtClean="0">
                <a:solidFill>
                  <a:schemeClr val="bg1"/>
                </a:solidFill>
              </a:rPr>
              <a:t>           logického systému</a:t>
            </a:r>
            <a:endParaRPr lang="cs-CZ" sz="2000" b="1" dirty="0">
              <a:solidFill>
                <a:schemeClr val="bg1"/>
              </a:solidFill>
            </a:endParaRPr>
          </a:p>
        </p:txBody>
      </p:sp>
      <p:sp>
        <p:nvSpPr>
          <p:cNvPr id="21" name="TextovéPole 20"/>
          <p:cNvSpPr txBox="1"/>
          <p:nvPr/>
        </p:nvSpPr>
        <p:spPr>
          <a:xfrm>
            <a:off x="4157132" y="2668808"/>
            <a:ext cx="4516301" cy="1384995"/>
          </a:xfrm>
          <a:prstGeom prst="rect">
            <a:avLst/>
          </a:prstGeom>
          <a:noFill/>
        </p:spPr>
        <p:txBody>
          <a:bodyPr wrap="none" rtlCol="0">
            <a:spAutoFit/>
          </a:bodyPr>
          <a:lstStyle/>
          <a:p>
            <a:pPr marL="285750" indent="-285750">
              <a:buFont typeface="Arial" pitchFamily="34" charset="0"/>
              <a:buChar char="•"/>
            </a:pPr>
            <a:r>
              <a:rPr lang="sk-SK" sz="2800" dirty="0" smtClean="0">
                <a:solidFill>
                  <a:schemeClr val="bg1"/>
                </a:solidFill>
              </a:rPr>
              <a:t>Má správanie, ktoré možno </a:t>
            </a:r>
          </a:p>
          <a:p>
            <a:r>
              <a:rPr lang="sk-SK" sz="2800" dirty="0" smtClean="0">
                <a:solidFill>
                  <a:schemeClr val="bg1"/>
                </a:solidFill>
              </a:rPr>
              <a:t>    opísať funkciou:</a:t>
            </a:r>
          </a:p>
          <a:p>
            <a:r>
              <a:rPr lang="sk-SK" sz="2800" dirty="0">
                <a:solidFill>
                  <a:schemeClr val="bg1"/>
                </a:solidFill>
              </a:rPr>
              <a:t> </a:t>
            </a:r>
            <a:r>
              <a:rPr lang="sk-SK" sz="2800" dirty="0" smtClean="0">
                <a:solidFill>
                  <a:schemeClr val="bg1"/>
                </a:solidFill>
              </a:rPr>
              <a:t>                </a:t>
            </a:r>
            <a:r>
              <a:rPr lang="sk-SK" sz="2800" b="1" dirty="0" smtClean="0">
                <a:solidFill>
                  <a:schemeClr val="bg1"/>
                </a:solidFill>
              </a:rPr>
              <a:t>Y</a:t>
            </a:r>
            <a:r>
              <a:rPr lang="en-US" sz="2800" b="1" dirty="0" smtClean="0">
                <a:solidFill>
                  <a:schemeClr val="bg1"/>
                </a:solidFill>
              </a:rPr>
              <a:t>(t)</a:t>
            </a:r>
            <a:r>
              <a:rPr lang="sk-SK" sz="2800" b="1" dirty="0" smtClean="0">
                <a:solidFill>
                  <a:schemeClr val="bg1"/>
                </a:solidFill>
              </a:rPr>
              <a:t> = f</a:t>
            </a:r>
            <a:r>
              <a:rPr lang="en-US" sz="2800" b="1" dirty="0" smtClean="0">
                <a:solidFill>
                  <a:schemeClr val="bg1"/>
                </a:solidFill>
              </a:rPr>
              <a:t>{</a:t>
            </a:r>
            <a:r>
              <a:rPr lang="sk-SK" sz="2800" b="1" dirty="0" smtClean="0">
                <a:solidFill>
                  <a:schemeClr val="bg1"/>
                </a:solidFill>
              </a:rPr>
              <a:t>X</a:t>
            </a:r>
            <a:r>
              <a:rPr lang="en-US" sz="2800" b="1" dirty="0" smtClean="0">
                <a:solidFill>
                  <a:schemeClr val="bg1"/>
                </a:solidFill>
              </a:rPr>
              <a:t>(t)}</a:t>
            </a:r>
            <a:endParaRPr lang="sk-SK" sz="2800" b="1" dirty="0" smtClean="0">
              <a:solidFill>
                <a:schemeClr val="bg1"/>
              </a:solidFill>
            </a:endParaRPr>
          </a:p>
        </p:txBody>
      </p:sp>
      <p:sp>
        <p:nvSpPr>
          <p:cNvPr id="22" name="TextovéPole 21"/>
          <p:cNvSpPr txBox="1"/>
          <p:nvPr/>
        </p:nvSpPr>
        <p:spPr>
          <a:xfrm>
            <a:off x="4284132" y="4450741"/>
            <a:ext cx="4537909" cy="1815882"/>
          </a:xfrm>
          <a:prstGeom prst="rect">
            <a:avLst/>
          </a:prstGeom>
          <a:noFill/>
        </p:spPr>
        <p:txBody>
          <a:bodyPr wrap="none" rtlCol="0">
            <a:spAutoFit/>
          </a:bodyPr>
          <a:lstStyle/>
          <a:p>
            <a:pPr marL="285750" indent="-285750">
              <a:buFont typeface="Arial" pitchFamily="34" charset="0"/>
              <a:buChar char="•"/>
            </a:pPr>
            <a:r>
              <a:rPr lang="sk-SK" sz="2800" dirty="0" smtClean="0">
                <a:solidFill>
                  <a:schemeClr val="bg1"/>
                </a:solidFill>
              </a:rPr>
              <a:t>U kombinačných logických </a:t>
            </a:r>
          </a:p>
          <a:p>
            <a:r>
              <a:rPr lang="sk-SK" sz="2800" b="1" dirty="0" smtClean="0">
                <a:solidFill>
                  <a:schemeClr val="bg1"/>
                </a:solidFill>
              </a:rPr>
              <a:t>    </a:t>
            </a:r>
            <a:r>
              <a:rPr lang="sk-SK" sz="2800" dirty="0" smtClean="0">
                <a:solidFill>
                  <a:schemeClr val="bg1"/>
                </a:solidFill>
              </a:rPr>
              <a:t>systémoch výstupné signály</a:t>
            </a:r>
          </a:p>
          <a:p>
            <a:r>
              <a:rPr lang="sk-SK" sz="2800" dirty="0" smtClean="0">
                <a:solidFill>
                  <a:schemeClr val="bg1"/>
                </a:solidFill>
              </a:rPr>
              <a:t>    </a:t>
            </a:r>
            <a:r>
              <a:rPr lang="sk-SK" sz="2800" b="1" dirty="0" smtClean="0">
                <a:solidFill>
                  <a:srgbClr val="C00000"/>
                </a:solidFill>
              </a:rPr>
              <a:t>závisia iba </a:t>
            </a:r>
            <a:r>
              <a:rPr lang="sk-SK" sz="2800" dirty="0" smtClean="0">
                <a:solidFill>
                  <a:schemeClr val="bg1"/>
                </a:solidFill>
              </a:rPr>
              <a:t>od vstupných</a:t>
            </a:r>
          </a:p>
          <a:p>
            <a:r>
              <a:rPr lang="sk-SK" sz="2800" dirty="0" smtClean="0">
                <a:solidFill>
                  <a:schemeClr val="bg1"/>
                </a:solidFill>
              </a:rPr>
              <a:t>    signálov v danom čase.</a:t>
            </a:r>
          </a:p>
        </p:txBody>
      </p:sp>
      <p:sp>
        <p:nvSpPr>
          <p:cNvPr id="24" name="TextovéPole 23"/>
          <p:cNvSpPr txBox="1"/>
          <p:nvPr/>
        </p:nvSpPr>
        <p:spPr>
          <a:xfrm>
            <a:off x="418929" y="2402112"/>
            <a:ext cx="3738203" cy="461665"/>
          </a:xfrm>
          <a:prstGeom prst="rect">
            <a:avLst/>
          </a:prstGeom>
          <a:noFill/>
        </p:spPr>
        <p:txBody>
          <a:bodyPr wrap="none" rtlCol="0">
            <a:spAutoFit/>
          </a:bodyPr>
          <a:lstStyle/>
          <a:p>
            <a:r>
              <a:rPr lang="sk-SK" sz="2400" b="1" i="1" dirty="0" smtClean="0">
                <a:solidFill>
                  <a:schemeClr val="bg1"/>
                </a:solidFill>
              </a:rPr>
              <a:t>Kombinačný logický systém</a:t>
            </a:r>
            <a:r>
              <a:rPr lang="sk-SK" sz="2400" b="1" dirty="0" smtClean="0">
                <a:solidFill>
                  <a:schemeClr val="bg1"/>
                </a:solidFill>
              </a:rPr>
              <a:t>:</a:t>
            </a:r>
            <a:endParaRPr lang="cs-CZ" sz="2000" b="1" dirty="0">
              <a:solidFill>
                <a:schemeClr val="bg1"/>
              </a:solidFill>
            </a:endParaRPr>
          </a:p>
        </p:txBody>
      </p:sp>
    </p:spTree>
    <p:extLst>
      <p:ext uri="{BB962C8B-B14F-4D97-AF65-F5344CB8AC3E}">
        <p14:creationId xmlns:p14="http://schemas.microsoft.com/office/powerpoint/2010/main" val="1810173633"/>
      </p:ext>
    </p:extLst>
  </p:cSld>
  <p:clrMapOvr>
    <a:masterClrMapping/>
  </p:clrMapOvr>
  <p:transition>
    <p:fad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sk-SK" b="1" dirty="0" smtClean="0"/>
              <a:t>Rozdelenie logický systémov</a:t>
            </a:r>
            <a:endParaRPr lang="cs-CZ" b="1" dirty="0"/>
          </a:p>
        </p:txBody>
      </p:sp>
      <p:sp>
        <p:nvSpPr>
          <p:cNvPr id="4" name="TextovéPole 3"/>
          <p:cNvSpPr txBox="1"/>
          <p:nvPr/>
        </p:nvSpPr>
        <p:spPr>
          <a:xfrm>
            <a:off x="381000" y="1371600"/>
            <a:ext cx="3618876" cy="461665"/>
          </a:xfrm>
          <a:prstGeom prst="rect">
            <a:avLst/>
          </a:prstGeom>
          <a:noFill/>
        </p:spPr>
        <p:txBody>
          <a:bodyPr wrap="none" rtlCol="0">
            <a:spAutoFit/>
          </a:bodyPr>
          <a:lstStyle/>
          <a:p>
            <a:r>
              <a:rPr lang="sk-SK" sz="2400" b="1" i="1" dirty="0" smtClean="0">
                <a:solidFill>
                  <a:schemeClr val="bg1"/>
                </a:solidFill>
              </a:rPr>
              <a:t>Sekvenčný logický systém: </a:t>
            </a:r>
            <a:endParaRPr lang="cs-CZ" sz="2400" b="1" i="1" dirty="0">
              <a:solidFill>
                <a:schemeClr val="bg1"/>
              </a:solidFill>
            </a:endParaRPr>
          </a:p>
        </p:txBody>
      </p:sp>
      <p:sp>
        <p:nvSpPr>
          <p:cNvPr id="5" name="Zaoblený obdélník 4"/>
          <p:cNvSpPr/>
          <p:nvPr/>
        </p:nvSpPr>
        <p:spPr bwMode="auto">
          <a:xfrm>
            <a:off x="1474258" y="2070214"/>
            <a:ext cx="1157816" cy="2501786"/>
          </a:xfrm>
          <a:prstGeom prst="roundRect">
            <a:avLst/>
          </a:prstGeom>
          <a:ln>
            <a:headEnd type="none" w="med" len="med"/>
            <a:tailEnd type="none" w="med" len="med"/>
          </a:ln>
        </p:spPr>
        <p:style>
          <a:lnRef idx="0">
            <a:schemeClr val="accent2"/>
          </a:lnRef>
          <a:fillRef idx="3">
            <a:schemeClr val="accent2"/>
          </a:fillRef>
          <a:effectRef idx="3">
            <a:schemeClr val="accent2"/>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cs-CZ" sz="2300" dirty="0" smtClean="0">
              <a:solidFill>
                <a:srgbClr val="FFFFFF"/>
              </a:solidFill>
              <a:effectLst>
                <a:outerShdw blurRad="38100" dist="38100" dir="2700000" algn="tl">
                  <a:srgbClr val="000000">
                    <a:alpha val="43137"/>
                  </a:srgbClr>
                </a:outerShdw>
              </a:effectLst>
              <a:latin typeface="Segoe" pitchFamily="34" charset="0"/>
            </a:endParaRPr>
          </a:p>
        </p:txBody>
      </p:sp>
      <p:cxnSp>
        <p:nvCxnSpPr>
          <p:cNvPr id="6" name="Přímá spojnice 5"/>
          <p:cNvCxnSpPr/>
          <p:nvPr/>
        </p:nvCxnSpPr>
        <p:spPr>
          <a:xfrm>
            <a:off x="788458" y="2375015"/>
            <a:ext cx="685800" cy="0"/>
          </a:xfrm>
          <a:prstGeom prst="line">
            <a:avLst/>
          </a:prstGeom>
          <a:ln w="50800">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cxnSp>
        <p:nvCxnSpPr>
          <p:cNvPr id="7" name="Přímá spojnice 6"/>
          <p:cNvCxnSpPr/>
          <p:nvPr/>
        </p:nvCxnSpPr>
        <p:spPr>
          <a:xfrm>
            <a:off x="788458" y="2679815"/>
            <a:ext cx="685800" cy="0"/>
          </a:xfrm>
          <a:prstGeom prst="line">
            <a:avLst/>
          </a:prstGeom>
          <a:ln w="50800">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cxnSp>
        <p:nvCxnSpPr>
          <p:cNvPr id="8" name="Přímá spojnice 7"/>
          <p:cNvCxnSpPr/>
          <p:nvPr/>
        </p:nvCxnSpPr>
        <p:spPr>
          <a:xfrm>
            <a:off x="788458" y="3276600"/>
            <a:ext cx="685800" cy="0"/>
          </a:xfrm>
          <a:prstGeom prst="line">
            <a:avLst/>
          </a:prstGeom>
          <a:ln w="50800">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cxnSp>
        <p:nvCxnSpPr>
          <p:cNvPr id="9" name="Přímá spojnice 8"/>
          <p:cNvCxnSpPr/>
          <p:nvPr/>
        </p:nvCxnSpPr>
        <p:spPr>
          <a:xfrm>
            <a:off x="868844" y="3733839"/>
            <a:ext cx="605414" cy="0"/>
          </a:xfrm>
          <a:prstGeom prst="line">
            <a:avLst/>
          </a:prstGeom>
          <a:ln w="50800">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cxnSp>
        <p:nvCxnSpPr>
          <p:cNvPr id="10" name="Přímá spojnice 9"/>
          <p:cNvCxnSpPr/>
          <p:nvPr/>
        </p:nvCxnSpPr>
        <p:spPr>
          <a:xfrm>
            <a:off x="2632074" y="2383482"/>
            <a:ext cx="1700969" cy="0"/>
          </a:xfrm>
          <a:prstGeom prst="line">
            <a:avLst/>
          </a:prstGeom>
          <a:ln w="50800">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cxnSp>
        <p:nvCxnSpPr>
          <p:cNvPr id="11" name="Přímá spojnice 10"/>
          <p:cNvCxnSpPr/>
          <p:nvPr/>
        </p:nvCxnSpPr>
        <p:spPr>
          <a:xfrm>
            <a:off x="2632074" y="2679815"/>
            <a:ext cx="1700969" cy="8467"/>
          </a:xfrm>
          <a:prstGeom prst="line">
            <a:avLst/>
          </a:prstGeom>
          <a:ln w="50800">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cxnSp>
        <p:nvCxnSpPr>
          <p:cNvPr id="12" name="Přímá spojnice 11"/>
          <p:cNvCxnSpPr>
            <a:stCxn id="5" idx="3"/>
          </p:cNvCxnSpPr>
          <p:nvPr/>
        </p:nvCxnSpPr>
        <p:spPr>
          <a:xfrm>
            <a:off x="2632074" y="3321107"/>
            <a:ext cx="1700969" cy="0"/>
          </a:xfrm>
          <a:prstGeom prst="line">
            <a:avLst/>
          </a:prstGeom>
          <a:ln w="50800">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cxnSp>
        <p:nvCxnSpPr>
          <p:cNvPr id="13" name="Přímá spojnice 12"/>
          <p:cNvCxnSpPr/>
          <p:nvPr/>
        </p:nvCxnSpPr>
        <p:spPr>
          <a:xfrm>
            <a:off x="2632074" y="3771900"/>
            <a:ext cx="685800" cy="0"/>
          </a:xfrm>
          <a:prstGeom prst="line">
            <a:avLst/>
          </a:prstGeom>
          <a:ln w="50800">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sp>
        <p:nvSpPr>
          <p:cNvPr id="14" name="TextovéPole 13"/>
          <p:cNvSpPr txBox="1"/>
          <p:nvPr/>
        </p:nvSpPr>
        <p:spPr>
          <a:xfrm>
            <a:off x="1576916" y="2922657"/>
            <a:ext cx="1020233" cy="707886"/>
          </a:xfrm>
          <a:prstGeom prst="rect">
            <a:avLst/>
          </a:prstGeom>
          <a:noFill/>
        </p:spPr>
        <p:txBody>
          <a:bodyPr wrap="square" rtlCol="0">
            <a:spAutoFit/>
          </a:bodyPr>
          <a:lstStyle/>
          <a:p>
            <a:r>
              <a:rPr lang="sk-SK" sz="800" b="1" dirty="0"/>
              <a:t> </a:t>
            </a:r>
            <a:r>
              <a:rPr lang="sk-SK" sz="4000" b="1" dirty="0" smtClean="0"/>
              <a:t>KLS</a:t>
            </a:r>
            <a:endParaRPr lang="cs-CZ" sz="4000" b="1" dirty="0"/>
          </a:p>
        </p:txBody>
      </p:sp>
      <p:cxnSp>
        <p:nvCxnSpPr>
          <p:cNvPr id="15" name="Přímá spojnice 14"/>
          <p:cNvCxnSpPr/>
          <p:nvPr/>
        </p:nvCxnSpPr>
        <p:spPr>
          <a:xfrm>
            <a:off x="2632074" y="4325419"/>
            <a:ext cx="685800" cy="0"/>
          </a:xfrm>
          <a:prstGeom prst="line">
            <a:avLst/>
          </a:prstGeom>
          <a:ln w="50800">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cxnSp>
        <p:nvCxnSpPr>
          <p:cNvPr id="16" name="Přímá spojnice 15"/>
          <p:cNvCxnSpPr/>
          <p:nvPr/>
        </p:nvCxnSpPr>
        <p:spPr>
          <a:xfrm>
            <a:off x="1131358" y="4229101"/>
            <a:ext cx="342900" cy="0"/>
          </a:xfrm>
          <a:prstGeom prst="line">
            <a:avLst/>
          </a:prstGeom>
          <a:ln w="50800">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sp>
        <p:nvSpPr>
          <p:cNvPr id="17" name="Obdélník 16"/>
          <p:cNvSpPr/>
          <p:nvPr/>
        </p:nvSpPr>
        <p:spPr bwMode="auto">
          <a:xfrm>
            <a:off x="3052459" y="3581400"/>
            <a:ext cx="838200" cy="381000"/>
          </a:xfrm>
          <a:prstGeom prst="rect">
            <a:avLst/>
          </a:prstGeom>
          <a:ln>
            <a:headEnd type="none" w="med" len="med"/>
            <a:tailEnd type="none" w="med" len="med"/>
          </a:ln>
        </p:spPr>
        <p:style>
          <a:lnRef idx="0">
            <a:schemeClr val="accent5"/>
          </a:lnRef>
          <a:fillRef idx="3">
            <a:schemeClr val="accent5"/>
          </a:fillRef>
          <a:effectRef idx="3">
            <a:schemeClr val="accent5"/>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cs-CZ" sz="2300" dirty="0" smtClean="0">
              <a:solidFill>
                <a:srgbClr val="FFFFFF"/>
              </a:solidFill>
              <a:effectLst>
                <a:outerShdw blurRad="38100" dist="38100" dir="2700000" algn="tl">
                  <a:srgbClr val="000000">
                    <a:alpha val="43137"/>
                  </a:srgbClr>
                </a:outerShdw>
              </a:effectLst>
              <a:latin typeface="Segoe" pitchFamily="34" charset="0"/>
            </a:endParaRPr>
          </a:p>
        </p:txBody>
      </p:sp>
      <p:sp>
        <p:nvSpPr>
          <p:cNvPr id="18" name="Obdélník 17"/>
          <p:cNvSpPr/>
          <p:nvPr/>
        </p:nvSpPr>
        <p:spPr bwMode="auto">
          <a:xfrm>
            <a:off x="3052459" y="4132415"/>
            <a:ext cx="838200" cy="381000"/>
          </a:xfrm>
          <a:prstGeom prst="rect">
            <a:avLst/>
          </a:prstGeom>
          <a:ln>
            <a:headEnd type="none" w="med" len="med"/>
            <a:tailEnd type="none" w="med" len="med"/>
          </a:ln>
        </p:spPr>
        <p:style>
          <a:lnRef idx="0">
            <a:schemeClr val="accent5"/>
          </a:lnRef>
          <a:fillRef idx="3">
            <a:schemeClr val="accent5"/>
          </a:fillRef>
          <a:effectRef idx="3">
            <a:schemeClr val="accent5"/>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cs-CZ" sz="2300" dirty="0" smtClean="0">
              <a:solidFill>
                <a:srgbClr val="FFFFFF"/>
              </a:solidFill>
              <a:effectLst>
                <a:outerShdw blurRad="38100" dist="38100" dir="2700000" algn="tl">
                  <a:srgbClr val="000000">
                    <a:alpha val="43137"/>
                  </a:srgbClr>
                </a:outerShdw>
              </a:effectLst>
              <a:latin typeface="Segoe" pitchFamily="34" charset="0"/>
            </a:endParaRPr>
          </a:p>
        </p:txBody>
      </p:sp>
      <p:cxnSp>
        <p:nvCxnSpPr>
          <p:cNvPr id="20" name="Pravoúhlá spojnice 19"/>
          <p:cNvCxnSpPr/>
          <p:nvPr/>
        </p:nvCxnSpPr>
        <p:spPr>
          <a:xfrm rot="10800000" flipV="1">
            <a:off x="1131358" y="4322915"/>
            <a:ext cx="2755114" cy="534842"/>
          </a:xfrm>
          <a:prstGeom prst="bentConnector3">
            <a:avLst>
              <a:gd name="adj1" fmla="val -6763"/>
            </a:avLst>
          </a:prstGeom>
          <a:ln w="50800">
            <a:solidFill>
              <a:schemeClr val="accent2">
                <a:lumMod val="75000"/>
              </a:schemeClr>
            </a:solidFill>
          </a:ln>
        </p:spPr>
        <p:style>
          <a:lnRef idx="1">
            <a:schemeClr val="accent2"/>
          </a:lnRef>
          <a:fillRef idx="0">
            <a:schemeClr val="accent2"/>
          </a:fillRef>
          <a:effectRef idx="0">
            <a:schemeClr val="accent2"/>
          </a:effectRef>
          <a:fontRef idx="minor">
            <a:schemeClr val="tx1"/>
          </a:fontRef>
        </p:style>
      </p:cxnSp>
      <p:cxnSp>
        <p:nvCxnSpPr>
          <p:cNvPr id="27" name="Přímá spojnice 26"/>
          <p:cNvCxnSpPr/>
          <p:nvPr/>
        </p:nvCxnSpPr>
        <p:spPr>
          <a:xfrm flipV="1">
            <a:off x="1131358" y="4212168"/>
            <a:ext cx="0" cy="645590"/>
          </a:xfrm>
          <a:prstGeom prst="line">
            <a:avLst/>
          </a:prstGeom>
          <a:ln w="50800">
            <a:solidFill>
              <a:schemeClr val="accent2">
                <a:lumMod val="75000"/>
              </a:schemeClr>
            </a:solidFill>
          </a:ln>
        </p:spPr>
        <p:style>
          <a:lnRef idx="1">
            <a:schemeClr val="accent2"/>
          </a:lnRef>
          <a:fillRef idx="0">
            <a:schemeClr val="accent2"/>
          </a:fillRef>
          <a:effectRef idx="0">
            <a:schemeClr val="accent2"/>
          </a:effectRef>
          <a:fontRef idx="minor">
            <a:schemeClr val="tx1"/>
          </a:fontRef>
        </p:style>
      </p:cxnSp>
      <p:cxnSp>
        <p:nvCxnSpPr>
          <p:cNvPr id="41" name="Pravoúhlá spojnice 40"/>
          <p:cNvCxnSpPr/>
          <p:nvPr/>
        </p:nvCxnSpPr>
        <p:spPr>
          <a:xfrm rot="10800000" flipV="1">
            <a:off x="882241" y="3859117"/>
            <a:ext cx="3004231" cy="1181101"/>
          </a:xfrm>
          <a:prstGeom prst="bentConnector3">
            <a:avLst>
              <a:gd name="adj1" fmla="val -13150"/>
            </a:avLst>
          </a:prstGeom>
          <a:ln w="50800">
            <a:solidFill>
              <a:schemeClr val="accent2">
                <a:lumMod val="75000"/>
              </a:schemeClr>
            </a:solidFill>
          </a:ln>
        </p:spPr>
        <p:style>
          <a:lnRef idx="1">
            <a:schemeClr val="accent2"/>
          </a:lnRef>
          <a:fillRef idx="0">
            <a:schemeClr val="accent2"/>
          </a:fillRef>
          <a:effectRef idx="0">
            <a:schemeClr val="accent2"/>
          </a:effectRef>
          <a:fontRef idx="minor">
            <a:schemeClr val="tx1"/>
          </a:fontRef>
        </p:style>
      </p:cxnSp>
      <p:cxnSp>
        <p:nvCxnSpPr>
          <p:cNvPr id="45" name="Přímá spojnice 44"/>
          <p:cNvCxnSpPr/>
          <p:nvPr/>
        </p:nvCxnSpPr>
        <p:spPr>
          <a:xfrm flipV="1">
            <a:off x="882240" y="3733839"/>
            <a:ext cx="4188" cy="1306380"/>
          </a:xfrm>
          <a:prstGeom prst="line">
            <a:avLst/>
          </a:prstGeom>
          <a:ln w="50800">
            <a:solidFill>
              <a:schemeClr val="accent2">
                <a:lumMod val="75000"/>
              </a:schemeClr>
            </a:solidFill>
          </a:ln>
        </p:spPr>
        <p:style>
          <a:lnRef idx="1">
            <a:schemeClr val="accent2"/>
          </a:lnRef>
          <a:fillRef idx="0">
            <a:schemeClr val="accent2"/>
          </a:fillRef>
          <a:effectRef idx="0">
            <a:schemeClr val="accent2"/>
          </a:effectRef>
          <a:fontRef idx="minor">
            <a:schemeClr val="tx1"/>
          </a:fontRef>
        </p:style>
      </p:cxnSp>
      <p:sp>
        <p:nvSpPr>
          <p:cNvPr id="51" name="TextovéPole 50"/>
          <p:cNvSpPr txBox="1"/>
          <p:nvPr/>
        </p:nvSpPr>
        <p:spPr>
          <a:xfrm>
            <a:off x="3202094" y="3581400"/>
            <a:ext cx="548548" cy="369332"/>
          </a:xfrm>
          <a:prstGeom prst="rect">
            <a:avLst/>
          </a:prstGeom>
          <a:noFill/>
        </p:spPr>
        <p:txBody>
          <a:bodyPr wrap="none" rtlCol="0">
            <a:spAutoFit/>
          </a:bodyPr>
          <a:lstStyle/>
          <a:p>
            <a:r>
              <a:rPr lang="sk-SK" b="1" dirty="0" smtClean="0"/>
              <a:t>PP1</a:t>
            </a:r>
            <a:endParaRPr lang="cs-CZ" b="1" dirty="0"/>
          </a:p>
        </p:txBody>
      </p:sp>
      <p:sp>
        <p:nvSpPr>
          <p:cNvPr id="52" name="TextovéPole 51"/>
          <p:cNvSpPr txBox="1"/>
          <p:nvPr/>
        </p:nvSpPr>
        <p:spPr>
          <a:xfrm>
            <a:off x="3197285" y="4077288"/>
            <a:ext cx="548548" cy="369332"/>
          </a:xfrm>
          <a:prstGeom prst="rect">
            <a:avLst/>
          </a:prstGeom>
          <a:noFill/>
        </p:spPr>
        <p:txBody>
          <a:bodyPr wrap="none" rtlCol="0">
            <a:spAutoFit/>
          </a:bodyPr>
          <a:lstStyle/>
          <a:p>
            <a:r>
              <a:rPr lang="sk-SK" b="1" dirty="0" err="1" smtClean="0"/>
              <a:t>PPk</a:t>
            </a:r>
            <a:endParaRPr lang="cs-CZ" b="1" dirty="0"/>
          </a:p>
        </p:txBody>
      </p:sp>
      <p:sp>
        <p:nvSpPr>
          <p:cNvPr id="53" name="TextovéPole 52"/>
          <p:cNvSpPr txBox="1"/>
          <p:nvPr/>
        </p:nvSpPr>
        <p:spPr>
          <a:xfrm>
            <a:off x="331258" y="2204073"/>
            <a:ext cx="457200" cy="1754326"/>
          </a:xfrm>
          <a:prstGeom prst="rect">
            <a:avLst/>
          </a:prstGeom>
          <a:noFill/>
        </p:spPr>
        <p:txBody>
          <a:bodyPr wrap="square" rtlCol="0">
            <a:spAutoFit/>
          </a:bodyPr>
          <a:lstStyle/>
          <a:p>
            <a:r>
              <a:rPr lang="sk-SK" b="1" dirty="0" smtClean="0">
                <a:solidFill>
                  <a:schemeClr val="bg1"/>
                </a:solidFill>
              </a:rPr>
              <a:t>x1</a:t>
            </a:r>
          </a:p>
          <a:p>
            <a:r>
              <a:rPr lang="sk-SK" b="1" dirty="0" smtClean="0">
                <a:solidFill>
                  <a:schemeClr val="bg1"/>
                </a:solidFill>
              </a:rPr>
              <a:t>x2</a:t>
            </a:r>
          </a:p>
          <a:p>
            <a:r>
              <a:rPr lang="sk-SK" b="1" dirty="0" smtClean="0">
                <a:solidFill>
                  <a:schemeClr val="bg1"/>
                </a:solidFill>
              </a:rPr>
              <a:t>...</a:t>
            </a:r>
          </a:p>
          <a:p>
            <a:r>
              <a:rPr lang="sk-SK" b="1" dirty="0" err="1" smtClean="0">
                <a:solidFill>
                  <a:schemeClr val="bg1"/>
                </a:solidFill>
              </a:rPr>
              <a:t>xn</a:t>
            </a:r>
            <a:endParaRPr lang="sk-SK" b="1" dirty="0" smtClean="0">
              <a:solidFill>
                <a:schemeClr val="bg1"/>
              </a:solidFill>
            </a:endParaRPr>
          </a:p>
          <a:p>
            <a:endParaRPr lang="sk-SK" b="1" dirty="0">
              <a:solidFill>
                <a:schemeClr val="bg1"/>
              </a:solidFill>
            </a:endParaRPr>
          </a:p>
          <a:p>
            <a:endParaRPr lang="cs-CZ" b="1" dirty="0">
              <a:solidFill>
                <a:schemeClr val="bg1"/>
              </a:solidFill>
            </a:endParaRPr>
          </a:p>
        </p:txBody>
      </p:sp>
      <p:sp>
        <p:nvSpPr>
          <p:cNvPr id="54" name="TextovéPole 53"/>
          <p:cNvSpPr txBox="1"/>
          <p:nvPr/>
        </p:nvSpPr>
        <p:spPr>
          <a:xfrm>
            <a:off x="4355228" y="2196406"/>
            <a:ext cx="457200" cy="1754326"/>
          </a:xfrm>
          <a:prstGeom prst="rect">
            <a:avLst/>
          </a:prstGeom>
          <a:noFill/>
        </p:spPr>
        <p:txBody>
          <a:bodyPr wrap="square" rtlCol="0">
            <a:spAutoFit/>
          </a:bodyPr>
          <a:lstStyle/>
          <a:p>
            <a:r>
              <a:rPr lang="sk-SK" b="1" dirty="0" smtClean="0">
                <a:solidFill>
                  <a:schemeClr val="bg1"/>
                </a:solidFill>
              </a:rPr>
              <a:t>y1</a:t>
            </a:r>
          </a:p>
          <a:p>
            <a:r>
              <a:rPr lang="sk-SK" b="1" dirty="0" smtClean="0">
                <a:solidFill>
                  <a:schemeClr val="bg1"/>
                </a:solidFill>
              </a:rPr>
              <a:t>y2</a:t>
            </a:r>
          </a:p>
          <a:p>
            <a:r>
              <a:rPr lang="sk-SK" b="1" dirty="0" smtClean="0">
                <a:solidFill>
                  <a:schemeClr val="bg1"/>
                </a:solidFill>
              </a:rPr>
              <a:t>...</a:t>
            </a:r>
          </a:p>
          <a:p>
            <a:r>
              <a:rPr lang="sk-SK" b="1" dirty="0" err="1">
                <a:solidFill>
                  <a:schemeClr val="bg1"/>
                </a:solidFill>
              </a:rPr>
              <a:t>y</a:t>
            </a:r>
            <a:r>
              <a:rPr lang="sk-SK" b="1" dirty="0" err="1" smtClean="0">
                <a:solidFill>
                  <a:schemeClr val="bg1"/>
                </a:solidFill>
              </a:rPr>
              <a:t>n</a:t>
            </a:r>
            <a:endParaRPr lang="sk-SK" b="1" dirty="0" smtClean="0">
              <a:solidFill>
                <a:schemeClr val="bg1"/>
              </a:solidFill>
            </a:endParaRPr>
          </a:p>
          <a:p>
            <a:endParaRPr lang="sk-SK" b="1" dirty="0">
              <a:solidFill>
                <a:schemeClr val="bg1"/>
              </a:solidFill>
            </a:endParaRPr>
          </a:p>
          <a:p>
            <a:endParaRPr lang="cs-CZ" b="1" dirty="0">
              <a:solidFill>
                <a:schemeClr val="bg1"/>
              </a:solidFill>
            </a:endParaRPr>
          </a:p>
        </p:txBody>
      </p:sp>
      <p:sp>
        <p:nvSpPr>
          <p:cNvPr id="62" name="TextovéPole 61"/>
          <p:cNvSpPr txBox="1"/>
          <p:nvPr/>
        </p:nvSpPr>
        <p:spPr>
          <a:xfrm>
            <a:off x="4355228" y="3609179"/>
            <a:ext cx="521572" cy="1477328"/>
          </a:xfrm>
          <a:prstGeom prst="rect">
            <a:avLst/>
          </a:prstGeom>
          <a:noFill/>
        </p:spPr>
        <p:txBody>
          <a:bodyPr wrap="square" rtlCol="0">
            <a:spAutoFit/>
          </a:bodyPr>
          <a:lstStyle/>
          <a:p>
            <a:r>
              <a:rPr lang="sk-SK" b="1" dirty="0">
                <a:solidFill>
                  <a:schemeClr val="bg1"/>
                </a:solidFill>
              </a:rPr>
              <a:t>w</a:t>
            </a:r>
            <a:r>
              <a:rPr lang="sk-SK" b="1" dirty="0" smtClean="0">
                <a:solidFill>
                  <a:schemeClr val="bg1"/>
                </a:solidFill>
              </a:rPr>
              <a:t>1</a:t>
            </a:r>
          </a:p>
          <a:p>
            <a:r>
              <a:rPr lang="sk-SK" b="1" dirty="0" smtClean="0">
                <a:solidFill>
                  <a:schemeClr val="bg1"/>
                </a:solidFill>
              </a:rPr>
              <a:t>...</a:t>
            </a:r>
          </a:p>
          <a:p>
            <a:r>
              <a:rPr lang="sk-SK" b="1" dirty="0" err="1" smtClean="0">
                <a:solidFill>
                  <a:schemeClr val="bg1"/>
                </a:solidFill>
              </a:rPr>
              <a:t>wk</a:t>
            </a:r>
            <a:endParaRPr lang="sk-SK" b="1" dirty="0" smtClean="0">
              <a:solidFill>
                <a:schemeClr val="bg1"/>
              </a:solidFill>
            </a:endParaRPr>
          </a:p>
          <a:p>
            <a:endParaRPr lang="sk-SK" b="1" dirty="0">
              <a:solidFill>
                <a:schemeClr val="bg1"/>
              </a:solidFill>
            </a:endParaRPr>
          </a:p>
          <a:p>
            <a:endParaRPr lang="cs-CZ" b="1" dirty="0">
              <a:solidFill>
                <a:schemeClr val="bg1"/>
              </a:solidFill>
            </a:endParaRPr>
          </a:p>
        </p:txBody>
      </p:sp>
      <p:sp>
        <p:nvSpPr>
          <p:cNvPr id="70" name="TextovéPole 69"/>
          <p:cNvSpPr txBox="1"/>
          <p:nvPr/>
        </p:nvSpPr>
        <p:spPr>
          <a:xfrm>
            <a:off x="299072" y="3567513"/>
            <a:ext cx="521572" cy="1477328"/>
          </a:xfrm>
          <a:prstGeom prst="rect">
            <a:avLst/>
          </a:prstGeom>
          <a:noFill/>
        </p:spPr>
        <p:txBody>
          <a:bodyPr wrap="square" rtlCol="0">
            <a:spAutoFit/>
          </a:bodyPr>
          <a:lstStyle/>
          <a:p>
            <a:r>
              <a:rPr lang="sk-SK" b="1" dirty="0">
                <a:solidFill>
                  <a:schemeClr val="bg1"/>
                </a:solidFill>
              </a:rPr>
              <a:t>w</a:t>
            </a:r>
            <a:r>
              <a:rPr lang="sk-SK" b="1" dirty="0" smtClean="0">
                <a:solidFill>
                  <a:schemeClr val="bg1"/>
                </a:solidFill>
              </a:rPr>
              <a:t>1</a:t>
            </a:r>
          </a:p>
          <a:p>
            <a:r>
              <a:rPr lang="sk-SK" b="1" dirty="0" smtClean="0">
                <a:solidFill>
                  <a:schemeClr val="bg1"/>
                </a:solidFill>
              </a:rPr>
              <a:t>...</a:t>
            </a:r>
          </a:p>
          <a:p>
            <a:r>
              <a:rPr lang="sk-SK" b="1" dirty="0" err="1" smtClean="0">
                <a:solidFill>
                  <a:schemeClr val="bg1"/>
                </a:solidFill>
              </a:rPr>
              <a:t>wk</a:t>
            </a:r>
            <a:endParaRPr lang="sk-SK" b="1" dirty="0" smtClean="0">
              <a:solidFill>
                <a:schemeClr val="bg1"/>
              </a:solidFill>
            </a:endParaRPr>
          </a:p>
          <a:p>
            <a:endParaRPr lang="sk-SK" b="1" dirty="0">
              <a:solidFill>
                <a:schemeClr val="bg1"/>
              </a:solidFill>
            </a:endParaRPr>
          </a:p>
          <a:p>
            <a:endParaRPr lang="cs-CZ" b="1" dirty="0">
              <a:solidFill>
                <a:schemeClr val="bg1"/>
              </a:solidFill>
            </a:endParaRPr>
          </a:p>
        </p:txBody>
      </p:sp>
      <p:sp>
        <p:nvSpPr>
          <p:cNvPr id="72" name="TextovéPole 71"/>
          <p:cNvSpPr txBox="1"/>
          <p:nvPr/>
        </p:nvSpPr>
        <p:spPr>
          <a:xfrm>
            <a:off x="2631799" y="3422371"/>
            <a:ext cx="410690" cy="369332"/>
          </a:xfrm>
          <a:prstGeom prst="rect">
            <a:avLst/>
          </a:prstGeom>
          <a:noFill/>
        </p:spPr>
        <p:txBody>
          <a:bodyPr wrap="none" rtlCol="0">
            <a:spAutoFit/>
          </a:bodyPr>
          <a:lstStyle/>
          <a:p>
            <a:r>
              <a:rPr lang="sk-SK" b="1" dirty="0" smtClean="0">
                <a:solidFill>
                  <a:schemeClr val="bg1"/>
                </a:solidFill>
              </a:rPr>
              <a:t>v1</a:t>
            </a:r>
            <a:endParaRPr lang="cs-CZ" b="1" dirty="0">
              <a:solidFill>
                <a:schemeClr val="bg1"/>
              </a:solidFill>
            </a:endParaRPr>
          </a:p>
        </p:txBody>
      </p:sp>
      <p:sp>
        <p:nvSpPr>
          <p:cNvPr id="73" name="TextovéPole 72"/>
          <p:cNvSpPr txBox="1"/>
          <p:nvPr/>
        </p:nvSpPr>
        <p:spPr>
          <a:xfrm>
            <a:off x="2641769" y="3936845"/>
            <a:ext cx="404278" cy="369332"/>
          </a:xfrm>
          <a:prstGeom prst="rect">
            <a:avLst/>
          </a:prstGeom>
          <a:noFill/>
        </p:spPr>
        <p:txBody>
          <a:bodyPr wrap="none" rtlCol="0">
            <a:spAutoFit/>
          </a:bodyPr>
          <a:lstStyle/>
          <a:p>
            <a:r>
              <a:rPr lang="sk-SK" b="1" dirty="0" err="1" smtClean="0">
                <a:solidFill>
                  <a:schemeClr val="bg1"/>
                </a:solidFill>
              </a:rPr>
              <a:t>vk</a:t>
            </a:r>
            <a:endParaRPr lang="cs-CZ" b="1" dirty="0">
              <a:solidFill>
                <a:schemeClr val="bg1"/>
              </a:solidFill>
            </a:endParaRPr>
          </a:p>
        </p:txBody>
      </p:sp>
      <p:sp>
        <p:nvSpPr>
          <p:cNvPr id="74" name="TextovéPole 73"/>
          <p:cNvSpPr txBox="1"/>
          <p:nvPr/>
        </p:nvSpPr>
        <p:spPr>
          <a:xfrm>
            <a:off x="757669" y="5181600"/>
            <a:ext cx="3349250" cy="707886"/>
          </a:xfrm>
          <a:prstGeom prst="rect">
            <a:avLst/>
          </a:prstGeom>
          <a:noFill/>
        </p:spPr>
        <p:txBody>
          <a:bodyPr wrap="none" rtlCol="0">
            <a:spAutoFit/>
          </a:bodyPr>
          <a:lstStyle/>
          <a:p>
            <a:r>
              <a:rPr lang="sk-SK" sz="2000" b="1" dirty="0" smtClean="0">
                <a:solidFill>
                  <a:schemeClr val="bg1"/>
                </a:solidFill>
              </a:rPr>
              <a:t>Bloková schéma sekvenčného</a:t>
            </a:r>
          </a:p>
          <a:p>
            <a:r>
              <a:rPr lang="sk-SK" sz="2000" b="1" dirty="0">
                <a:solidFill>
                  <a:schemeClr val="bg1"/>
                </a:solidFill>
              </a:rPr>
              <a:t> </a:t>
            </a:r>
            <a:r>
              <a:rPr lang="sk-SK" sz="2000" b="1" dirty="0" smtClean="0">
                <a:solidFill>
                  <a:schemeClr val="bg1"/>
                </a:solidFill>
              </a:rPr>
              <a:t>           logického systému</a:t>
            </a:r>
            <a:endParaRPr lang="cs-CZ" sz="2000" b="1" dirty="0">
              <a:solidFill>
                <a:schemeClr val="bg1"/>
              </a:solidFill>
            </a:endParaRPr>
          </a:p>
        </p:txBody>
      </p:sp>
      <p:sp>
        <p:nvSpPr>
          <p:cNvPr id="75" name="TextovéPole 74"/>
          <p:cNvSpPr txBox="1"/>
          <p:nvPr/>
        </p:nvSpPr>
        <p:spPr>
          <a:xfrm>
            <a:off x="4925811" y="1544550"/>
            <a:ext cx="4065789" cy="1815882"/>
          </a:xfrm>
          <a:prstGeom prst="rect">
            <a:avLst/>
          </a:prstGeom>
          <a:noFill/>
        </p:spPr>
        <p:txBody>
          <a:bodyPr wrap="square" rtlCol="0">
            <a:spAutoFit/>
          </a:bodyPr>
          <a:lstStyle/>
          <a:p>
            <a:pPr marL="285750" indent="-285750">
              <a:buFont typeface="Arial" pitchFamily="34" charset="0"/>
              <a:buChar char="•"/>
            </a:pPr>
            <a:r>
              <a:rPr lang="sk-SK" sz="2800" dirty="0" smtClean="0">
                <a:solidFill>
                  <a:schemeClr val="bg1"/>
                </a:solidFill>
              </a:rPr>
              <a:t>Má správanie, ktoré možno  opísať funkciou:</a:t>
            </a:r>
          </a:p>
          <a:p>
            <a:r>
              <a:rPr lang="sk-SK" sz="2800" dirty="0">
                <a:solidFill>
                  <a:schemeClr val="bg1"/>
                </a:solidFill>
              </a:rPr>
              <a:t> </a:t>
            </a:r>
            <a:r>
              <a:rPr lang="sk-SK" sz="2800" dirty="0" smtClean="0">
                <a:solidFill>
                  <a:schemeClr val="bg1"/>
                </a:solidFill>
              </a:rPr>
              <a:t>      </a:t>
            </a:r>
            <a:r>
              <a:rPr lang="sk-SK" sz="2800" b="1" dirty="0" smtClean="0">
                <a:solidFill>
                  <a:schemeClr val="bg1"/>
                </a:solidFill>
              </a:rPr>
              <a:t>Y(t) = f</a:t>
            </a:r>
            <a:r>
              <a:rPr lang="en-US" sz="2800" b="1" dirty="0" smtClean="0">
                <a:solidFill>
                  <a:schemeClr val="bg1"/>
                </a:solidFill>
              </a:rPr>
              <a:t>{</a:t>
            </a:r>
            <a:r>
              <a:rPr lang="sk-SK" sz="2800" b="1" dirty="0" smtClean="0">
                <a:solidFill>
                  <a:schemeClr val="bg1"/>
                </a:solidFill>
              </a:rPr>
              <a:t>X</a:t>
            </a:r>
            <a:r>
              <a:rPr lang="en-US" sz="2800" b="1" dirty="0" smtClean="0">
                <a:solidFill>
                  <a:schemeClr val="bg1"/>
                </a:solidFill>
              </a:rPr>
              <a:t>(t),W(t)}</a:t>
            </a:r>
            <a:r>
              <a:rPr lang="sk-SK" sz="2800" b="1" dirty="0" smtClean="0">
                <a:solidFill>
                  <a:schemeClr val="bg1"/>
                </a:solidFill>
              </a:rPr>
              <a:t> </a:t>
            </a:r>
          </a:p>
          <a:p>
            <a:r>
              <a:rPr lang="sk-SK" sz="2800" b="1" dirty="0">
                <a:solidFill>
                  <a:schemeClr val="bg1"/>
                </a:solidFill>
              </a:rPr>
              <a:t> </a:t>
            </a:r>
            <a:r>
              <a:rPr lang="sk-SK" sz="2800" b="1" dirty="0" smtClean="0">
                <a:solidFill>
                  <a:schemeClr val="bg1"/>
                </a:solidFill>
              </a:rPr>
              <a:t>      Y(t) = f</a:t>
            </a:r>
            <a:r>
              <a:rPr lang="en-US" sz="2800" b="1" dirty="0" smtClean="0">
                <a:solidFill>
                  <a:schemeClr val="bg1"/>
                </a:solidFill>
              </a:rPr>
              <a:t>{</a:t>
            </a:r>
            <a:r>
              <a:rPr lang="sk-SK" sz="2800" b="1" dirty="0" smtClean="0">
                <a:solidFill>
                  <a:schemeClr val="bg1"/>
                </a:solidFill>
              </a:rPr>
              <a:t>X(t),V(t-1)</a:t>
            </a:r>
            <a:r>
              <a:rPr lang="en-US" sz="2800" b="1" dirty="0" smtClean="0">
                <a:solidFill>
                  <a:schemeClr val="bg1"/>
                </a:solidFill>
              </a:rPr>
              <a:t>}</a:t>
            </a:r>
            <a:endParaRPr lang="sk-SK" sz="2800" b="1" dirty="0" smtClean="0">
              <a:solidFill>
                <a:schemeClr val="bg1"/>
              </a:solidFill>
            </a:endParaRPr>
          </a:p>
        </p:txBody>
      </p:sp>
      <p:sp>
        <p:nvSpPr>
          <p:cNvPr id="76" name="TextovéPole 75"/>
          <p:cNvSpPr txBox="1"/>
          <p:nvPr/>
        </p:nvSpPr>
        <p:spPr>
          <a:xfrm>
            <a:off x="4909559" y="3490569"/>
            <a:ext cx="4055820" cy="3108543"/>
          </a:xfrm>
          <a:prstGeom prst="rect">
            <a:avLst/>
          </a:prstGeom>
          <a:noFill/>
        </p:spPr>
        <p:txBody>
          <a:bodyPr wrap="square" rtlCol="0">
            <a:spAutoFit/>
          </a:bodyPr>
          <a:lstStyle/>
          <a:p>
            <a:pPr marL="285750" indent="-285750">
              <a:buFont typeface="Arial" pitchFamily="34" charset="0"/>
              <a:buChar char="•"/>
            </a:pPr>
            <a:r>
              <a:rPr lang="sk-SK" sz="2800" dirty="0" smtClean="0">
                <a:solidFill>
                  <a:schemeClr val="bg1"/>
                </a:solidFill>
              </a:rPr>
              <a:t>Výstupné signály </a:t>
            </a:r>
            <a:r>
              <a:rPr lang="sk-SK" sz="2800" b="1" dirty="0" smtClean="0">
                <a:solidFill>
                  <a:srgbClr val="C00000"/>
                </a:solidFill>
              </a:rPr>
              <a:t>závisia nielen</a:t>
            </a:r>
            <a:r>
              <a:rPr lang="sk-SK" sz="2800" dirty="0" smtClean="0">
                <a:solidFill>
                  <a:srgbClr val="C00000"/>
                </a:solidFill>
              </a:rPr>
              <a:t> </a:t>
            </a:r>
            <a:r>
              <a:rPr lang="sk-SK" sz="2800" dirty="0" smtClean="0">
                <a:solidFill>
                  <a:schemeClr val="bg1"/>
                </a:solidFill>
              </a:rPr>
              <a:t>od vstupných signálov v danom čase ale aj od postupnosti vstupných signálov v predchádzajúcich časových okamihoch.  </a:t>
            </a:r>
          </a:p>
        </p:txBody>
      </p:sp>
    </p:spTree>
    <p:extLst>
      <p:ext uri="{BB962C8B-B14F-4D97-AF65-F5344CB8AC3E}">
        <p14:creationId xmlns:p14="http://schemas.microsoft.com/office/powerpoint/2010/main" val="4282361080"/>
      </p:ext>
    </p:extLst>
  </p:cSld>
  <p:clrMapOvr>
    <a:masterClrMapping/>
  </p:clrMapOvr>
  <p:transition>
    <p:fad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81000" y="230188"/>
            <a:ext cx="8382000" cy="609398"/>
          </a:xfrm>
        </p:spPr>
        <p:txBody>
          <a:bodyPr/>
          <a:lstStyle/>
          <a:p>
            <a:r>
              <a:rPr lang="sk-SK" sz="4400" b="1" dirty="0" smtClean="0"/>
              <a:t>Asynchrónny a synchrónny log. systém</a:t>
            </a:r>
            <a:endParaRPr lang="cs-CZ" sz="4400" b="1" dirty="0"/>
          </a:p>
        </p:txBody>
      </p:sp>
      <p:sp>
        <p:nvSpPr>
          <p:cNvPr id="3" name="Zástupný symbol pro text 2"/>
          <p:cNvSpPr>
            <a:spLocks noGrp="1"/>
          </p:cNvSpPr>
          <p:nvPr>
            <p:ph type="body" sz="quarter" idx="10"/>
          </p:nvPr>
        </p:nvSpPr>
        <p:spPr>
          <a:xfrm>
            <a:off x="381000" y="1411552"/>
            <a:ext cx="8382000" cy="2412968"/>
          </a:xfrm>
        </p:spPr>
        <p:txBody>
          <a:bodyPr/>
          <a:lstStyle/>
          <a:p>
            <a:r>
              <a:rPr lang="sk-SK" sz="2800" b="1" dirty="0" smtClean="0"/>
              <a:t>Asynchrónny</a:t>
            </a:r>
            <a:r>
              <a:rPr lang="sk-SK" sz="2800" dirty="0" smtClean="0"/>
              <a:t> : Hodnoty výstupných premenných sa menia v  časových okamihoch, ktoré závisia len od okamihov zmien vstupného signálu.</a:t>
            </a:r>
          </a:p>
          <a:p>
            <a:r>
              <a:rPr lang="sk-SK" sz="2800" b="1" dirty="0" smtClean="0"/>
              <a:t>Synchrónny</a:t>
            </a:r>
            <a:r>
              <a:rPr lang="sk-SK" sz="2800" dirty="0" smtClean="0"/>
              <a:t> : Hodnoty výstupných premenných sa menia v časových okamihoch, ktoré určujú zmeny osobitného (synchronizačného) signálu. </a:t>
            </a:r>
            <a:endParaRPr lang="cs-CZ" sz="2800" dirty="0"/>
          </a:p>
        </p:txBody>
      </p:sp>
      <p:sp>
        <p:nvSpPr>
          <p:cNvPr id="4" name="Zaoblený obdélník 3"/>
          <p:cNvSpPr/>
          <p:nvPr/>
        </p:nvSpPr>
        <p:spPr bwMode="auto">
          <a:xfrm>
            <a:off x="1725072" y="3976591"/>
            <a:ext cx="1157816" cy="1892224"/>
          </a:xfrm>
          <a:prstGeom prst="roundRect">
            <a:avLst/>
          </a:prstGeom>
          <a:ln>
            <a:headEnd type="none" w="med" len="med"/>
            <a:tailEnd type="none" w="med" len="med"/>
          </a:ln>
        </p:spPr>
        <p:style>
          <a:lnRef idx="0">
            <a:schemeClr val="accent2"/>
          </a:lnRef>
          <a:fillRef idx="3">
            <a:schemeClr val="accent2"/>
          </a:fillRef>
          <a:effectRef idx="3">
            <a:schemeClr val="accent2"/>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cs-CZ" sz="2300" dirty="0" smtClean="0">
              <a:solidFill>
                <a:srgbClr val="FFFFFF"/>
              </a:solidFill>
              <a:effectLst>
                <a:outerShdw blurRad="38100" dist="38100" dir="2700000" algn="tl">
                  <a:srgbClr val="000000">
                    <a:alpha val="43137"/>
                  </a:srgbClr>
                </a:outerShdw>
              </a:effectLst>
              <a:latin typeface="Segoe" pitchFamily="34" charset="0"/>
            </a:endParaRPr>
          </a:p>
        </p:txBody>
      </p:sp>
      <p:cxnSp>
        <p:nvCxnSpPr>
          <p:cNvPr id="5" name="Přímá spojnice 4"/>
          <p:cNvCxnSpPr/>
          <p:nvPr/>
        </p:nvCxnSpPr>
        <p:spPr>
          <a:xfrm>
            <a:off x="1039272" y="4281391"/>
            <a:ext cx="685800" cy="0"/>
          </a:xfrm>
          <a:prstGeom prst="line">
            <a:avLst/>
          </a:prstGeom>
          <a:ln w="50800">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cxnSp>
        <p:nvCxnSpPr>
          <p:cNvPr id="6" name="Přímá spojnice 5"/>
          <p:cNvCxnSpPr/>
          <p:nvPr/>
        </p:nvCxnSpPr>
        <p:spPr>
          <a:xfrm>
            <a:off x="1039272" y="4586191"/>
            <a:ext cx="685800" cy="0"/>
          </a:xfrm>
          <a:prstGeom prst="line">
            <a:avLst/>
          </a:prstGeom>
          <a:ln w="50800">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cxnSp>
        <p:nvCxnSpPr>
          <p:cNvPr id="7" name="Přímá spojnice 6"/>
          <p:cNvCxnSpPr/>
          <p:nvPr/>
        </p:nvCxnSpPr>
        <p:spPr>
          <a:xfrm>
            <a:off x="1039272" y="4890991"/>
            <a:ext cx="685800" cy="0"/>
          </a:xfrm>
          <a:prstGeom prst="line">
            <a:avLst/>
          </a:prstGeom>
          <a:ln w="50800">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cxnSp>
        <p:nvCxnSpPr>
          <p:cNvPr id="8" name="Přímá spojnice 7"/>
          <p:cNvCxnSpPr/>
          <p:nvPr/>
        </p:nvCxnSpPr>
        <p:spPr>
          <a:xfrm>
            <a:off x="1039272" y="5640215"/>
            <a:ext cx="685800" cy="0"/>
          </a:xfrm>
          <a:prstGeom prst="line">
            <a:avLst/>
          </a:prstGeom>
          <a:ln w="50800">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cxnSp>
        <p:nvCxnSpPr>
          <p:cNvPr id="9" name="Přímá spojnice 8"/>
          <p:cNvCxnSpPr/>
          <p:nvPr/>
        </p:nvCxnSpPr>
        <p:spPr>
          <a:xfrm>
            <a:off x="2882888" y="4289858"/>
            <a:ext cx="685800" cy="0"/>
          </a:xfrm>
          <a:prstGeom prst="line">
            <a:avLst/>
          </a:prstGeom>
          <a:ln w="50800">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cxnSp>
        <p:nvCxnSpPr>
          <p:cNvPr id="10" name="Přímá spojnice 9"/>
          <p:cNvCxnSpPr/>
          <p:nvPr/>
        </p:nvCxnSpPr>
        <p:spPr>
          <a:xfrm>
            <a:off x="2882888" y="4594658"/>
            <a:ext cx="685800" cy="0"/>
          </a:xfrm>
          <a:prstGeom prst="line">
            <a:avLst/>
          </a:prstGeom>
          <a:ln w="50800">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cxnSp>
        <p:nvCxnSpPr>
          <p:cNvPr id="11" name="Přímá spojnice 10"/>
          <p:cNvCxnSpPr/>
          <p:nvPr/>
        </p:nvCxnSpPr>
        <p:spPr>
          <a:xfrm>
            <a:off x="2882888" y="4899458"/>
            <a:ext cx="685800" cy="0"/>
          </a:xfrm>
          <a:prstGeom prst="line">
            <a:avLst/>
          </a:prstGeom>
          <a:ln w="50800">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cxnSp>
        <p:nvCxnSpPr>
          <p:cNvPr id="12" name="Přímá spojnice 11"/>
          <p:cNvCxnSpPr/>
          <p:nvPr/>
        </p:nvCxnSpPr>
        <p:spPr>
          <a:xfrm>
            <a:off x="2882888" y="5640215"/>
            <a:ext cx="685800" cy="0"/>
          </a:xfrm>
          <a:prstGeom prst="line">
            <a:avLst/>
          </a:prstGeom>
          <a:ln w="50800">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sp>
        <p:nvSpPr>
          <p:cNvPr id="13" name="TextovéPole 12"/>
          <p:cNvSpPr txBox="1"/>
          <p:nvPr/>
        </p:nvSpPr>
        <p:spPr>
          <a:xfrm>
            <a:off x="3627954" y="4105192"/>
            <a:ext cx="457200" cy="2308324"/>
          </a:xfrm>
          <a:prstGeom prst="rect">
            <a:avLst/>
          </a:prstGeom>
          <a:noFill/>
        </p:spPr>
        <p:txBody>
          <a:bodyPr wrap="square" rtlCol="0">
            <a:spAutoFit/>
          </a:bodyPr>
          <a:lstStyle/>
          <a:p>
            <a:r>
              <a:rPr lang="sk-SK" b="1" dirty="0" smtClean="0">
                <a:solidFill>
                  <a:schemeClr val="bg1"/>
                </a:solidFill>
              </a:rPr>
              <a:t>y1</a:t>
            </a:r>
          </a:p>
          <a:p>
            <a:r>
              <a:rPr lang="sk-SK" b="1" dirty="0" smtClean="0">
                <a:solidFill>
                  <a:schemeClr val="bg1"/>
                </a:solidFill>
              </a:rPr>
              <a:t>y2</a:t>
            </a:r>
          </a:p>
          <a:p>
            <a:r>
              <a:rPr lang="sk-SK" b="1" dirty="0" smtClean="0">
                <a:solidFill>
                  <a:schemeClr val="bg1"/>
                </a:solidFill>
              </a:rPr>
              <a:t>y3</a:t>
            </a:r>
          </a:p>
          <a:p>
            <a:r>
              <a:rPr lang="sk-SK" b="1" dirty="0" smtClean="0">
                <a:solidFill>
                  <a:schemeClr val="bg1"/>
                </a:solidFill>
              </a:rPr>
              <a:t>...</a:t>
            </a:r>
          </a:p>
          <a:p>
            <a:r>
              <a:rPr lang="sk-SK" b="1" dirty="0" smtClean="0">
                <a:solidFill>
                  <a:schemeClr val="bg1"/>
                </a:solidFill>
              </a:rPr>
              <a:t>...</a:t>
            </a:r>
          </a:p>
          <a:p>
            <a:r>
              <a:rPr lang="sk-SK" b="1" dirty="0" err="1" smtClean="0">
                <a:solidFill>
                  <a:schemeClr val="bg1"/>
                </a:solidFill>
              </a:rPr>
              <a:t>yn</a:t>
            </a:r>
            <a:endParaRPr lang="sk-SK" b="1" dirty="0" smtClean="0">
              <a:solidFill>
                <a:schemeClr val="bg1"/>
              </a:solidFill>
            </a:endParaRPr>
          </a:p>
          <a:p>
            <a:endParaRPr lang="sk-SK" b="1" dirty="0">
              <a:solidFill>
                <a:schemeClr val="bg1"/>
              </a:solidFill>
            </a:endParaRPr>
          </a:p>
          <a:p>
            <a:endParaRPr lang="cs-CZ" b="1" dirty="0">
              <a:solidFill>
                <a:schemeClr val="bg1"/>
              </a:solidFill>
            </a:endParaRPr>
          </a:p>
        </p:txBody>
      </p:sp>
      <p:sp>
        <p:nvSpPr>
          <p:cNvPr id="14" name="TextovéPole 13"/>
          <p:cNvSpPr txBox="1"/>
          <p:nvPr/>
        </p:nvSpPr>
        <p:spPr>
          <a:xfrm>
            <a:off x="573605" y="4069430"/>
            <a:ext cx="457200" cy="2308324"/>
          </a:xfrm>
          <a:prstGeom prst="rect">
            <a:avLst/>
          </a:prstGeom>
          <a:noFill/>
        </p:spPr>
        <p:txBody>
          <a:bodyPr wrap="square" rtlCol="0">
            <a:spAutoFit/>
          </a:bodyPr>
          <a:lstStyle/>
          <a:p>
            <a:r>
              <a:rPr lang="sk-SK" b="1" dirty="0" smtClean="0">
                <a:solidFill>
                  <a:schemeClr val="bg1"/>
                </a:solidFill>
              </a:rPr>
              <a:t>x1</a:t>
            </a:r>
          </a:p>
          <a:p>
            <a:r>
              <a:rPr lang="sk-SK" b="1" dirty="0" smtClean="0">
                <a:solidFill>
                  <a:schemeClr val="bg1"/>
                </a:solidFill>
              </a:rPr>
              <a:t>x2</a:t>
            </a:r>
          </a:p>
          <a:p>
            <a:r>
              <a:rPr lang="sk-SK" b="1" dirty="0" smtClean="0">
                <a:solidFill>
                  <a:schemeClr val="bg1"/>
                </a:solidFill>
              </a:rPr>
              <a:t>x3</a:t>
            </a:r>
          </a:p>
          <a:p>
            <a:r>
              <a:rPr lang="sk-SK" b="1" dirty="0" smtClean="0">
                <a:solidFill>
                  <a:schemeClr val="bg1"/>
                </a:solidFill>
              </a:rPr>
              <a:t>...</a:t>
            </a:r>
          </a:p>
          <a:p>
            <a:r>
              <a:rPr lang="sk-SK" b="1" dirty="0" smtClean="0">
                <a:solidFill>
                  <a:schemeClr val="bg1"/>
                </a:solidFill>
              </a:rPr>
              <a:t>...</a:t>
            </a:r>
          </a:p>
          <a:p>
            <a:r>
              <a:rPr lang="sk-SK" b="1" dirty="0" err="1" smtClean="0">
                <a:solidFill>
                  <a:schemeClr val="bg1"/>
                </a:solidFill>
              </a:rPr>
              <a:t>xn</a:t>
            </a:r>
            <a:endParaRPr lang="sk-SK" b="1" dirty="0" smtClean="0">
              <a:solidFill>
                <a:schemeClr val="bg1"/>
              </a:solidFill>
            </a:endParaRPr>
          </a:p>
          <a:p>
            <a:endParaRPr lang="sk-SK" b="1" dirty="0">
              <a:solidFill>
                <a:schemeClr val="bg1"/>
              </a:solidFill>
            </a:endParaRPr>
          </a:p>
          <a:p>
            <a:endParaRPr lang="cs-CZ" b="1" dirty="0">
              <a:solidFill>
                <a:schemeClr val="bg1"/>
              </a:solidFill>
            </a:endParaRPr>
          </a:p>
        </p:txBody>
      </p:sp>
      <p:sp>
        <p:nvSpPr>
          <p:cNvPr id="15" name="Zaoblený obdélník 14"/>
          <p:cNvSpPr/>
          <p:nvPr/>
        </p:nvSpPr>
        <p:spPr bwMode="auto">
          <a:xfrm>
            <a:off x="6099561" y="3795231"/>
            <a:ext cx="1157816" cy="2208454"/>
          </a:xfrm>
          <a:prstGeom prst="roundRect">
            <a:avLst/>
          </a:prstGeom>
          <a:ln>
            <a:headEnd type="none" w="med" len="med"/>
            <a:tailEnd type="none" w="med" len="med"/>
          </a:ln>
        </p:spPr>
        <p:style>
          <a:lnRef idx="0">
            <a:schemeClr val="accent2"/>
          </a:lnRef>
          <a:fillRef idx="3">
            <a:schemeClr val="accent2"/>
          </a:fillRef>
          <a:effectRef idx="3">
            <a:schemeClr val="accent2"/>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cs-CZ" sz="2300" dirty="0" smtClean="0">
              <a:solidFill>
                <a:srgbClr val="FFFFFF"/>
              </a:solidFill>
              <a:effectLst>
                <a:outerShdw blurRad="38100" dist="38100" dir="2700000" algn="tl">
                  <a:srgbClr val="000000">
                    <a:alpha val="43137"/>
                  </a:srgbClr>
                </a:outerShdw>
              </a:effectLst>
              <a:latin typeface="Segoe" pitchFamily="34" charset="0"/>
            </a:endParaRPr>
          </a:p>
        </p:txBody>
      </p:sp>
      <p:cxnSp>
        <p:nvCxnSpPr>
          <p:cNvPr id="16" name="Přímá spojnice 15"/>
          <p:cNvCxnSpPr/>
          <p:nvPr/>
        </p:nvCxnSpPr>
        <p:spPr>
          <a:xfrm>
            <a:off x="5413761" y="4100031"/>
            <a:ext cx="685800" cy="0"/>
          </a:xfrm>
          <a:prstGeom prst="line">
            <a:avLst/>
          </a:prstGeom>
          <a:ln w="50800">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cxnSp>
        <p:nvCxnSpPr>
          <p:cNvPr id="17" name="Přímá spojnice 16"/>
          <p:cNvCxnSpPr/>
          <p:nvPr/>
        </p:nvCxnSpPr>
        <p:spPr>
          <a:xfrm>
            <a:off x="5413761" y="4404831"/>
            <a:ext cx="685800" cy="0"/>
          </a:xfrm>
          <a:prstGeom prst="line">
            <a:avLst/>
          </a:prstGeom>
          <a:ln w="50800">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cxnSp>
        <p:nvCxnSpPr>
          <p:cNvPr id="18" name="Přímá spojnice 17"/>
          <p:cNvCxnSpPr/>
          <p:nvPr/>
        </p:nvCxnSpPr>
        <p:spPr>
          <a:xfrm>
            <a:off x="5413761" y="4709631"/>
            <a:ext cx="685800" cy="0"/>
          </a:xfrm>
          <a:prstGeom prst="line">
            <a:avLst/>
          </a:prstGeom>
          <a:ln w="50800">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cxnSp>
        <p:nvCxnSpPr>
          <p:cNvPr id="19" name="Přímá spojnice 18"/>
          <p:cNvCxnSpPr/>
          <p:nvPr/>
        </p:nvCxnSpPr>
        <p:spPr>
          <a:xfrm>
            <a:off x="5413761" y="5458855"/>
            <a:ext cx="685800" cy="0"/>
          </a:xfrm>
          <a:prstGeom prst="line">
            <a:avLst/>
          </a:prstGeom>
          <a:ln w="50800">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cxnSp>
        <p:nvCxnSpPr>
          <p:cNvPr id="20" name="Přímá spojnice 19"/>
          <p:cNvCxnSpPr/>
          <p:nvPr/>
        </p:nvCxnSpPr>
        <p:spPr>
          <a:xfrm>
            <a:off x="7257377" y="4108498"/>
            <a:ext cx="685800" cy="0"/>
          </a:xfrm>
          <a:prstGeom prst="line">
            <a:avLst/>
          </a:prstGeom>
          <a:ln w="50800">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cxnSp>
        <p:nvCxnSpPr>
          <p:cNvPr id="21" name="Přímá spojnice 20"/>
          <p:cNvCxnSpPr/>
          <p:nvPr/>
        </p:nvCxnSpPr>
        <p:spPr>
          <a:xfrm>
            <a:off x="7257377" y="4413298"/>
            <a:ext cx="685800" cy="0"/>
          </a:xfrm>
          <a:prstGeom prst="line">
            <a:avLst/>
          </a:prstGeom>
          <a:ln w="50800">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cxnSp>
        <p:nvCxnSpPr>
          <p:cNvPr id="22" name="Přímá spojnice 21"/>
          <p:cNvCxnSpPr/>
          <p:nvPr/>
        </p:nvCxnSpPr>
        <p:spPr>
          <a:xfrm>
            <a:off x="7257377" y="4718098"/>
            <a:ext cx="685800" cy="0"/>
          </a:xfrm>
          <a:prstGeom prst="line">
            <a:avLst/>
          </a:prstGeom>
          <a:ln w="50800">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cxnSp>
        <p:nvCxnSpPr>
          <p:cNvPr id="23" name="Přímá spojnice 22"/>
          <p:cNvCxnSpPr/>
          <p:nvPr/>
        </p:nvCxnSpPr>
        <p:spPr>
          <a:xfrm>
            <a:off x="7257377" y="5458855"/>
            <a:ext cx="685800" cy="0"/>
          </a:xfrm>
          <a:prstGeom prst="line">
            <a:avLst/>
          </a:prstGeom>
          <a:ln w="50800">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sp>
        <p:nvSpPr>
          <p:cNvPr id="24" name="TextovéPole 23"/>
          <p:cNvSpPr txBox="1"/>
          <p:nvPr/>
        </p:nvSpPr>
        <p:spPr>
          <a:xfrm>
            <a:off x="8002443" y="3923832"/>
            <a:ext cx="457200" cy="2308324"/>
          </a:xfrm>
          <a:prstGeom prst="rect">
            <a:avLst/>
          </a:prstGeom>
          <a:noFill/>
        </p:spPr>
        <p:txBody>
          <a:bodyPr wrap="square" rtlCol="0">
            <a:spAutoFit/>
          </a:bodyPr>
          <a:lstStyle/>
          <a:p>
            <a:r>
              <a:rPr lang="sk-SK" b="1" dirty="0" smtClean="0">
                <a:solidFill>
                  <a:schemeClr val="bg1"/>
                </a:solidFill>
              </a:rPr>
              <a:t>y1</a:t>
            </a:r>
          </a:p>
          <a:p>
            <a:r>
              <a:rPr lang="sk-SK" b="1" dirty="0" smtClean="0">
                <a:solidFill>
                  <a:schemeClr val="bg1"/>
                </a:solidFill>
              </a:rPr>
              <a:t>y2</a:t>
            </a:r>
          </a:p>
          <a:p>
            <a:r>
              <a:rPr lang="sk-SK" b="1" dirty="0" smtClean="0">
                <a:solidFill>
                  <a:schemeClr val="bg1"/>
                </a:solidFill>
              </a:rPr>
              <a:t>y3</a:t>
            </a:r>
          </a:p>
          <a:p>
            <a:r>
              <a:rPr lang="sk-SK" b="1" dirty="0" smtClean="0">
                <a:solidFill>
                  <a:schemeClr val="bg1"/>
                </a:solidFill>
              </a:rPr>
              <a:t>...</a:t>
            </a:r>
          </a:p>
          <a:p>
            <a:r>
              <a:rPr lang="sk-SK" b="1" dirty="0" smtClean="0">
                <a:solidFill>
                  <a:schemeClr val="bg1"/>
                </a:solidFill>
              </a:rPr>
              <a:t>...</a:t>
            </a:r>
          </a:p>
          <a:p>
            <a:r>
              <a:rPr lang="sk-SK" b="1" dirty="0" err="1" smtClean="0">
                <a:solidFill>
                  <a:schemeClr val="bg1"/>
                </a:solidFill>
              </a:rPr>
              <a:t>yn</a:t>
            </a:r>
            <a:endParaRPr lang="sk-SK" b="1" dirty="0" smtClean="0">
              <a:solidFill>
                <a:schemeClr val="bg1"/>
              </a:solidFill>
            </a:endParaRPr>
          </a:p>
          <a:p>
            <a:endParaRPr lang="sk-SK" b="1" dirty="0">
              <a:solidFill>
                <a:schemeClr val="bg1"/>
              </a:solidFill>
            </a:endParaRPr>
          </a:p>
          <a:p>
            <a:endParaRPr lang="cs-CZ" b="1" dirty="0">
              <a:solidFill>
                <a:schemeClr val="bg1"/>
              </a:solidFill>
            </a:endParaRPr>
          </a:p>
        </p:txBody>
      </p:sp>
      <p:sp>
        <p:nvSpPr>
          <p:cNvPr id="25" name="TextovéPole 24"/>
          <p:cNvSpPr txBox="1"/>
          <p:nvPr/>
        </p:nvSpPr>
        <p:spPr>
          <a:xfrm>
            <a:off x="4956561" y="3888070"/>
            <a:ext cx="457200" cy="2308324"/>
          </a:xfrm>
          <a:prstGeom prst="rect">
            <a:avLst/>
          </a:prstGeom>
          <a:noFill/>
        </p:spPr>
        <p:txBody>
          <a:bodyPr wrap="square" rtlCol="0">
            <a:spAutoFit/>
          </a:bodyPr>
          <a:lstStyle/>
          <a:p>
            <a:r>
              <a:rPr lang="sk-SK" b="1" dirty="0" smtClean="0">
                <a:solidFill>
                  <a:schemeClr val="bg1"/>
                </a:solidFill>
              </a:rPr>
              <a:t>x1</a:t>
            </a:r>
          </a:p>
          <a:p>
            <a:r>
              <a:rPr lang="sk-SK" b="1" dirty="0" smtClean="0">
                <a:solidFill>
                  <a:schemeClr val="bg1"/>
                </a:solidFill>
              </a:rPr>
              <a:t>x2</a:t>
            </a:r>
          </a:p>
          <a:p>
            <a:r>
              <a:rPr lang="sk-SK" b="1" dirty="0" smtClean="0">
                <a:solidFill>
                  <a:schemeClr val="bg1"/>
                </a:solidFill>
              </a:rPr>
              <a:t>x3</a:t>
            </a:r>
          </a:p>
          <a:p>
            <a:r>
              <a:rPr lang="sk-SK" b="1" dirty="0" smtClean="0">
                <a:solidFill>
                  <a:schemeClr val="bg1"/>
                </a:solidFill>
              </a:rPr>
              <a:t>...</a:t>
            </a:r>
          </a:p>
          <a:p>
            <a:r>
              <a:rPr lang="sk-SK" b="1" dirty="0" smtClean="0">
                <a:solidFill>
                  <a:schemeClr val="bg1"/>
                </a:solidFill>
              </a:rPr>
              <a:t>...</a:t>
            </a:r>
          </a:p>
          <a:p>
            <a:r>
              <a:rPr lang="sk-SK" b="1" dirty="0" err="1" smtClean="0">
                <a:solidFill>
                  <a:schemeClr val="bg1"/>
                </a:solidFill>
              </a:rPr>
              <a:t>xn</a:t>
            </a:r>
            <a:endParaRPr lang="sk-SK" b="1" dirty="0" smtClean="0">
              <a:solidFill>
                <a:schemeClr val="bg1"/>
              </a:solidFill>
            </a:endParaRPr>
          </a:p>
          <a:p>
            <a:endParaRPr lang="sk-SK" b="1" dirty="0">
              <a:solidFill>
                <a:schemeClr val="bg1"/>
              </a:solidFill>
            </a:endParaRPr>
          </a:p>
          <a:p>
            <a:endParaRPr lang="cs-CZ" b="1" dirty="0">
              <a:solidFill>
                <a:schemeClr val="bg1"/>
              </a:solidFill>
            </a:endParaRPr>
          </a:p>
        </p:txBody>
      </p:sp>
      <p:cxnSp>
        <p:nvCxnSpPr>
          <p:cNvPr id="26" name="Přímá spojnice 25"/>
          <p:cNvCxnSpPr/>
          <p:nvPr/>
        </p:nvCxnSpPr>
        <p:spPr>
          <a:xfrm>
            <a:off x="5413761" y="5775085"/>
            <a:ext cx="685800" cy="0"/>
          </a:xfrm>
          <a:prstGeom prst="line">
            <a:avLst/>
          </a:prstGeom>
          <a:ln w="50800">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sp>
        <p:nvSpPr>
          <p:cNvPr id="27" name="TextovéPole 26"/>
          <p:cNvSpPr txBox="1"/>
          <p:nvPr/>
        </p:nvSpPr>
        <p:spPr>
          <a:xfrm>
            <a:off x="1793863" y="4501441"/>
            <a:ext cx="1020233" cy="707886"/>
          </a:xfrm>
          <a:prstGeom prst="rect">
            <a:avLst/>
          </a:prstGeom>
          <a:noFill/>
        </p:spPr>
        <p:txBody>
          <a:bodyPr wrap="square" rtlCol="0">
            <a:spAutoFit/>
          </a:bodyPr>
          <a:lstStyle/>
          <a:p>
            <a:r>
              <a:rPr lang="sk-SK" sz="800" b="1" dirty="0"/>
              <a:t> </a:t>
            </a:r>
            <a:r>
              <a:rPr lang="sk-SK" sz="4000" b="1" dirty="0"/>
              <a:t> </a:t>
            </a:r>
            <a:r>
              <a:rPr lang="sk-SK" sz="4000" b="1" dirty="0" smtClean="0"/>
              <a:t>LS</a:t>
            </a:r>
            <a:endParaRPr lang="cs-CZ" sz="4000" b="1" dirty="0"/>
          </a:p>
        </p:txBody>
      </p:sp>
      <p:sp>
        <p:nvSpPr>
          <p:cNvPr id="28" name="TextovéPole 27"/>
          <p:cNvSpPr txBox="1"/>
          <p:nvPr/>
        </p:nvSpPr>
        <p:spPr>
          <a:xfrm>
            <a:off x="6168352" y="4459541"/>
            <a:ext cx="1020233" cy="707886"/>
          </a:xfrm>
          <a:prstGeom prst="rect">
            <a:avLst/>
          </a:prstGeom>
          <a:noFill/>
        </p:spPr>
        <p:txBody>
          <a:bodyPr wrap="square" rtlCol="0">
            <a:spAutoFit/>
          </a:bodyPr>
          <a:lstStyle/>
          <a:p>
            <a:r>
              <a:rPr lang="sk-SK" sz="800" b="1" dirty="0"/>
              <a:t> </a:t>
            </a:r>
            <a:r>
              <a:rPr lang="sk-SK" sz="4000" b="1" dirty="0"/>
              <a:t> </a:t>
            </a:r>
            <a:r>
              <a:rPr lang="sk-SK" sz="4000" b="1" dirty="0" smtClean="0"/>
              <a:t>LS</a:t>
            </a:r>
            <a:endParaRPr lang="cs-CZ" sz="4000" b="1" dirty="0"/>
          </a:p>
        </p:txBody>
      </p:sp>
      <p:sp>
        <p:nvSpPr>
          <p:cNvPr id="29" name="TextovéPole 28"/>
          <p:cNvSpPr txBox="1"/>
          <p:nvPr/>
        </p:nvSpPr>
        <p:spPr>
          <a:xfrm>
            <a:off x="4880361" y="5590419"/>
            <a:ext cx="500458" cy="369332"/>
          </a:xfrm>
          <a:prstGeom prst="rect">
            <a:avLst/>
          </a:prstGeom>
          <a:noFill/>
        </p:spPr>
        <p:txBody>
          <a:bodyPr wrap="none" rtlCol="0">
            <a:spAutoFit/>
          </a:bodyPr>
          <a:lstStyle/>
          <a:p>
            <a:r>
              <a:rPr lang="sk-SK" b="1" dirty="0" smtClean="0">
                <a:solidFill>
                  <a:schemeClr val="bg1"/>
                </a:solidFill>
              </a:rPr>
              <a:t> </a:t>
            </a:r>
            <a:r>
              <a:rPr lang="sk-SK" b="1" dirty="0" err="1" smtClean="0">
                <a:solidFill>
                  <a:schemeClr val="bg1"/>
                </a:solidFill>
              </a:rPr>
              <a:t>clk</a:t>
            </a:r>
            <a:endParaRPr lang="cs-CZ" b="1" dirty="0">
              <a:solidFill>
                <a:schemeClr val="bg1"/>
              </a:solidFill>
            </a:endParaRPr>
          </a:p>
        </p:txBody>
      </p:sp>
      <p:sp>
        <p:nvSpPr>
          <p:cNvPr id="30" name="TextovéPole 29"/>
          <p:cNvSpPr txBox="1"/>
          <p:nvPr/>
        </p:nvSpPr>
        <p:spPr>
          <a:xfrm>
            <a:off x="462578" y="6059573"/>
            <a:ext cx="3650743" cy="707886"/>
          </a:xfrm>
          <a:prstGeom prst="rect">
            <a:avLst/>
          </a:prstGeom>
          <a:noFill/>
        </p:spPr>
        <p:txBody>
          <a:bodyPr wrap="none" rtlCol="0">
            <a:spAutoFit/>
          </a:bodyPr>
          <a:lstStyle/>
          <a:p>
            <a:r>
              <a:rPr lang="sk-SK" sz="2000" b="1" dirty="0" smtClean="0">
                <a:solidFill>
                  <a:schemeClr val="bg1"/>
                </a:solidFill>
              </a:rPr>
              <a:t>Bloková schéma asynchrónneho</a:t>
            </a:r>
          </a:p>
          <a:p>
            <a:r>
              <a:rPr lang="sk-SK" sz="2000" b="1" dirty="0">
                <a:solidFill>
                  <a:schemeClr val="bg1"/>
                </a:solidFill>
              </a:rPr>
              <a:t> </a:t>
            </a:r>
            <a:r>
              <a:rPr lang="sk-SK" sz="2000" b="1" dirty="0" smtClean="0">
                <a:solidFill>
                  <a:schemeClr val="bg1"/>
                </a:solidFill>
              </a:rPr>
              <a:t>           logického systému</a:t>
            </a:r>
            <a:endParaRPr lang="cs-CZ" sz="2000" b="1" dirty="0">
              <a:solidFill>
                <a:schemeClr val="bg1"/>
              </a:solidFill>
            </a:endParaRPr>
          </a:p>
        </p:txBody>
      </p:sp>
      <p:sp>
        <p:nvSpPr>
          <p:cNvPr id="31" name="TextovéPole 30"/>
          <p:cNvSpPr txBox="1"/>
          <p:nvPr/>
        </p:nvSpPr>
        <p:spPr>
          <a:xfrm>
            <a:off x="5031562" y="6051632"/>
            <a:ext cx="3466398" cy="707886"/>
          </a:xfrm>
          <a:prstGeom prst="rect">
            <a:avLst/>
          </a:prstGeom>
          <a:noFill/>
        </p:spPr>
        <p:txBody>
          <a:bodyPr wrap="none" rtlCol="0">
            <a:spAutoFit/>
          </a:bodyPr>
          <a:lstStyle/>
          <a:p>
            <a:r>
              <a:rPr lang="sk-SK" sz="2000" b="1" dirty="0" smtClean="0">
                <a:solidFill>
                  <a:schemeClr val="bg1"/>
                </a:solidFill>
              </a:rPr>
              <a:t>Bloková schéma synchrónneho</a:t>
            </a:r>
          </a:p>
          <a:p>
            <a:r>
              <a:rPr lang="sk-SK" sz="2000" b="1" dirty="0">
                <a:solidFill>
                  <a:schemeClr val="bg1"/>
                </a:solidFill>
              </a:rPr>
              <a:t> </a:t>
            </a:r>
            <a:r>
              <a:rPr lang="sk-SK" sz="2000" b="1" dirty="0" smtClean="0">
                <a:solidFill>
                  <a:schemeClr val="bg1"/>
                </a:solidFill>
              </a:rPr>
              <a:t>           logického systému</a:t>
            </a:r>
            <a:endParaRPr lang="cs-CZ" sz="2000" b="1" dirty="0">
              <a:solidFill>
                <a:schemeClr val="bg1"/>
              </a:solidFill>
            </a:endParaRPr>
          </a:p>
        </p:txBody>
      </p:sp>
    </p:spTree>
    <p:extLst>
      <p:ext uri="{BB962C8B-B14F-4D97-AF65-F5344CB8AC3E}">
        <p14:creationId xmlns:p14="http://schemas.microsoft.com/office/powerpoint/2010/main" val="2707125787"/>
      </p:ext>
    </p:extLst>
  </p:cSld>
  <p:clrMapOvr>
    <a:masterClrMapping/>
  </p:clrMapOvr>
  <p:transition>
    <p:fad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81000" y="76200"/>
            <a:ext cx="8382000" cy="1107996"/>
          </a:xfrm>
        </p:spPr>
        <p:txBody>
          <a:bodyPr/>
          <a:lstStyle/>
          <a:p>
            <a:r>
              <a:rPr lang="sk-SK" sz="4000" b="1" dirty="0" smtClean="0"/>
              <a:t>Logické systémy s pevnou a programovateľnou funkciou</a:t>
            </a:r>
            <a:endParaRPr lang="cs-CZ" sz="4000" b="1" dirty="0"/>
          </a:p>
        </p:txBody>
      </p:sp>
      <p:sp>
        <p:nvSpPr>
          <p:cNvPr id="3" name="Zástupný symbol pro text 2"/>
          <p:cNvSpPr>
            <a:spLocks noGrp="1"/>
          </p:cNvSpPr>
          <p:nvPr>
            <p:ph type="body" sz="quarter" idx="10"/>
          </p:nvPr>
        </p:nvSpPr>
        <p:spPr>
          <a:xfrm>
            <a:off x="381000" y="1411552"/>
            <a:ext cx="8382000" cy="4767459"/>
          </a:xfrm>
        </p:spPr>
        <p:txBody>
          <a:bodyPr/>
          <a:lstStyle/>
          <a:p>
            <a:r>
              <a:rPr lang="sk-SK" b="1" dirty="0" smtClean="0"/>
              <a:t>Pevná funkcia: </a:t>
            </a:r>
            <a:r>
              <a:rPr lang="sk-SK" dirty="0" smtClean="0"/>
              <a:t>Požadované správanie (funkciu) systému je dosiahnuté zostavením vhodnej, pre túto funkciu špecifickej štruktúry.  (Zmena funkcie vyžaduje zmenu štruktúry systému.)</a:t>
            </a:r>
          </a:p>
          <a:p>
            <a:pPr marL="0" indent="0">
              <a:buNone/>
            </a:pPr>
            <a:endParaRPr lang="sk-SK" sz="1400" dirty="0" smtClean="0"/>
          </a:p>
          <a:p>
            <a:r>
              <a:rPr lang="sk-SK" b="1" dirty="0" smtClean="0"/>
              <a:t>Programovateľná funkcia: </a:t>
            </a:r>
            <a:r>
              <a:rPr lang="sk-SK" dirty="0" smtClean="0"/>
              <a:t>Správanie systému je určené programom, ktorý  je uložený  v osobitnom  pamäťovom podsystéme. (Zmena funkcie nevyžaduje zmenu štruktúry systému). Do tejto kategórie patria systémy s mikroprocesormi, logické obvody typu PLD....</a:t>
            </a:r>
            <a:endParaRPr lang="cs-CZ" b="1" dirty="0"/>
          </a:p>
        </p:txBody>
      </p:sp>
    </p:spTree>
    <p:extLst>
      <p:ext uri="{BB962C8B-B14F-4D97-AF65-F5344CB8AC3E}">
        <p14:creationId xmlns:p14="http://schemas.microsoft.com/office/powerpoint/2010/main" val="3054233254"/>
      </p:ext>
    </p:extLst>
  </p:cSld>
  <p:clrMapOvr>
    <a:masterClrMapping/>
  </p:clrMapOvr>
  <p:transition>
    <p:fad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81000" y="230188"/>
            <a:ext cx="8382000" cy="609398"/>
          </a:xfrm>
        </p:spPr>
        <p:txBody>
          <a:bodyPr/>
          <a:lstStyle/>
          <a:p>
            <a:r>
              <a:rPr lang="sk-SK" sz="4400" b="1" dirty="0" smtClean="0"/>
              <a:t>Úlohy pri návrhu logických obvodov</a:t>
            </a:r>
            <a:endParaRPr lang="cs-CZ" sz="4400" b="1" dirty="0"/>
          </a:p>
        </p:txBody>
      </p:sp>
      <p:sp>
        <p:nvSpPr>
          <p:cNvPr id="3" name="Zástupný symbol pro text 2"/>
          <p:cNvSpPr>
            <a:spLocks noGrp="1"/>
          </p:cNvSpPr>
          <p:nvPr>
            <p:ph type="body" sz="quarter" idx="10"/>
          </p:nvPr>
        </p:nvSpPr>
        <p:spPr>
          <a:xfrm>
            <a:off x="381000" y="1411552"/>
            <a:ext cx="8382000" cy="886397"/>
          </a:xfrm>
        </p:spPr>
        <p:txBody>
          <a:bodyPr/>
          <a:lstStyle/>
          <a:p>
            <a:r>
              <a:rPr lang="sk-SK" b="1" dirty="0" smtClean="0"/>
              <a:t>Hlavné úlohy</a:t>
            </a:r>
            <a:r>
              <a:rPr lang="sk-SK" dirty="0" smtClean="0"/>
              <a:t>: analýza, syntéza, modelovanie a simulácia logických systémov. </a:t>
            </a:r>
            <a:endParaRPr lang="cs-CZ" dirty="0"/>
          </a:p>
        </p:txBody>
      </p:sp>
      <p:sp>
        <p:nvSpPr>
          <p:cNvPr id="4" name="TextovéPole 3"/>
          <p:cNvSpPr txBox="1"/>
          <p:nvPr/>
        </p:nvSpPr>
        <p:spPr>
          <a:xfrm>
            <a:off x="457200" y="2286000"/>
            <a:ext cx="8534400" cy="4031873"/>
          </a:xfrm>
          <a:prstGeom prst="rect">
            <a:avLst/>
          </a:prstGeom>
          <a:noFill/>
        </p:spPr>
        <p:txBody>
          <a:bodyPr wrap="square" rtlCol="0">
            <a:spAutoFit/>
          </a:bodyPr>
          <a:lstStyle/>
          <a:p>
            <a:r>
              <a:rPr lang="sk-SK" sz="3200" b="1" i="1" dirty="0" smtClean="0">
                <a:solidFill>
                  <a:srgbClr val="C00000"/>
                </a:solidFill>
              </a:rPr>
              <a:t>Analýza:</a:t>
            </a:r>
          </a:p>
          <a:p>
            <a:r>
              <a:rPr lang="sk-SK" sz="3200" dirty="0" smtClean="0">
                <a:solidFill>
                  <a:schemeClr val="bg1"/>
                </a:solidFill>
              </a:rPr>
              <a:t>Predstavuje riešenie nasledujúcej úlohy:</a:t>
            </a:r>
          </a:p>
          <a:p>
            <a:r>
              <a:rPr lang="sk-SK" sz="3200" b="1" dirty="0" smtClean="0">
                <a:solidFill>
                  <a:schemeClr val="bg1"/>
                </a:solidFill>
              </a:rPr>
              <a:t>Je určená štruktúra číslicového systému a treba nájsť a opísať jeho správanie. </a:t>
            </a:r>
            <a:endParaRPr lang="sk-SK" sz="3200" dirty="0" smtClean="0">
              <a:solidFill>
                <a:schemeClr val="bg1"/>
              </a:solidFill>
            </a:endParaRPr>
          </a:p>
          <a:p>
            <a:r>
              <a:rPr lang="sk-SK" sz="3200" dirty="0" smtClean="0">
                <a:solidFill>
                  <a:schemeClr val="bg1"/>
                </a:solidFill>
              </a:rPr>
              <a:t>Výsledkom analýzy je jednoznačné riešenia</a:t>
            </a:r>
            <a:r>
              <a:rPr lang="en-US" sz="3200" dirty="0" smtClean="0">
                <a:solidFill>
                  <a:schemeClr val="bg1"/>
                </a:solidFill>
              </a:rPr>
              <a:t>!</a:t>
            </a:r>
            <a:endParaRPr lang="sk-SK" sz="3200" dirty="0" smtClean="0">
              <a:solidFill>
                <a:schemeClr val="bg1"/>
              </a:solidFill>
            </a:endParaRPr>
          </a:p>
          <a:p>
            <a:endParaRPr lang="sk-SK" sz="3200" dirty="0">
              <a:solidFill>
                <a:schemeClr val="bg1"/>
              </a:solidFill>
            </a:endParaRPr>
          </a:p>
          <a:p>
            <a:r>
              <a:rPr lang="sk-SK" sz="3200" b="1" dirty="0" smtClean="0">
                <a:solidFill>
                  <a:schemeClr val="bg1"/>
                </a:solidFill>
              </a:rPr>
              <a:t>Účel</a:t>
            </a:r>
            <a:r>
              <a:rPr lang="sk-SK" sz="3200" dirty="0" smtClean="0">
                <a:solidFill>
                  <a:schemeClr val="bg1"/>
                </a:solidFill>
              </a:rPr>
              <a:t>: rozvoj poznania, zistenia, lokalizácie a odstránenie porúch</a:t>
            </a:r>
            <a:endParaRPr lang="cs-CZ" sz="3200" dirty="0">
              <a:solidFill>
                <a:schemeClr val="bg1"/>
              </a:solidFill>
            </a:endParaRPr>
          </a:p>
        </p:txBody>
      </p:sp>
    </p:spTree>
    <p:extLst>
      <p:ext uri="{BB962C8B-B14F-4D97-AF65-F5344CB8AC3E}">
        <p14:creationId xmlns:p14="http://schemas.microsoft.com/office/powerpoint/2010/main" val="792690573"/>
      </p:ext>
    </p:extLst>
  </p:cSld>
  <p:clrMapOvr>
    <a:masterClrMapping/>
  </p:clrMapOvr>
  <p:transition>
    <p:fad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1"/>
          <p:cNvSpPr>
            <a:spLocks noGrp="1"/>
          </p:cNvSpPr>
          <p:nvPr>
            <p:ph type="title"/>
          </p:nvPr>
        </p:nvSpPr>
        <p:spPr>
          <a:xfrm>
            <a:off x="381000" y="230188"/>
            <a:ext cx="8382000" cy="609398"/>
          </a:xfrm>
        </p:spPr>
        <p:txBody>
          <a:bodyPr/>
          <a:lstStyle/>
          <a:p>
            <a:r>
              <a:rPr lang="sk-SK" sz="4400" b="1" dirty="0" smtClean="0"/>
              <a:t>Úlohy pri návrhu logických obvodov</a:t>
            </a:r>
            <a:endParaRPr lang="cs-CZ" sz="4400" b="1" dirty="0"/>
          </a:p>
        </p:txBody>
      </p:sp>
      <p:sp>
        <p:nvSpPr>
          <p:cNvPr id="5" name="TextovéPole 4"/>
          <p:cNvSpPr txBox="1"/>
          <p:nvPr/>
        </p:nvSpPr>
        <p:spPr>
          <a:xfrm>
            <a:off x="457200" y="1295400"/>
            <a:ext cx="8534400" cy="5016758"/>
          </a:xfrm>
          <a:prstGeom prst="rect">
            <a:avLst/>
          </a:prstGeom>
          <a:noFill/>
        </p:spPr>
        <p:txBody>
          <a:bodyPr wrap="square" rtlCol="0">
            <a:spAutoFit/>
          </a:bodyPr>
          <a:lstStyle/>
          <a:p>
            <a:r>
              <a:rPr lang="sk-SK" sz="3200" b="1" i="1" dirty="0" smtClean="0">
                <a:solidFill>
                  <a:srgbClr val="C00000"/>
                </a:solidFill>
              </a:rPr>
              <a:t>Syntéza:</a:t>
            </a:r>
          </a:p>
          <a:p>
            <a:r>
              <a:rPr lang="sk-SK" sz="3200" dirty="0" smtClean="0">
                <a:solidFill>
                  <a:schemeClr val="bg1"/>
                </a:solidFill>
              </a:rPr>
              <a:t>Predstavuje riešenie opačného problému. Verbálnym spôsobom alebo pomocou formálnych matematických prostriedkov je opísané správanie  logického systému. Úlohou je navrhnúť štruktúru logického systému, ktorá má požadované správanie a parametre.  Syntéza číslicových obvodov vo všeobecnosti nie je jednoznačná. Preto sa hľadá optimálne riešenie podľa rôznych kritérií.</a:t>
            </a:r>
          </a:p>
        </p:txBody>
      </p:sp>
    </p:spTree>
    <p:extLst>
      <p:ext uri="{BB962C8B-B14F-4D97-AF65-F5344CB8AC3E}">
        <p14:creationId xmlns:p14="http://schemas.microsoft.com/office/powerpoint/2010/main" val="2748335344"/>
      </p:ext>
    </p:extLst>
  </p:cSld>
  <p:clrMapOvr>
    <a:masterClrMapping/>
  </p:clrMapOvr>
  <p:transition>
    <p:fade/>
  </p:transition>
  <p:timing>
    <p:tnLst>
      <p:par>
        <p:cTn id="1" dur="indefinite" restart="never" nodeType="tmRoot"/>
      </p:par>
    </p:tnLst>
  </p:timing>
</p:sld>
</file>

<file path=ppt/theme/theme1.xml><?xml version="1.0" encoding="utf-8"?>
<a:theme xmlns:a="http://schemas.openxmlformats.org/drawingml/2006/main" name="TS010286790">
  <a:themeElements>
    <a:clrScheme name="Blue Template-Template">
      <a:dk1>
        <a:srgbClr val="000000"/>
      </a:dk1>
      <a:lt1>
        <a:srgbClr val="FFFFFF"/>
      </a:lt1>
      <a:dk2>
        <a:srgbClr val="050595"/>
      </a:dk2>
      <a:lt2>
        <a:srgbClr val="FFFF99"/>
      </a:lt2>
      <a:accent1>
        <a:srgbClr val="FFC000"/>
      </a:accent1>
      <a:accent2>
        <a:srgbClr val="3497AE"/>
      </a:accent2>
      <a:accent3>
        <a:srgbClr val="DF8045"/>
      </a:accent3>
      <a:accent4>
        <a:srgbClr val="7DCC2E"/>
      </a:accent4>
      <a:accent5>
        <a:srgbClr val="FF9929"/>
      </a:accent5>
      <a:accent6>
        <a:srgbClr val="7D3DA1"/>
      </a:accent6>
      <a:hlink>
        <a:srgbClr val="F3EB4F"/>
      </a:hlink>
      <a:folHlink>
        <a:srgbClr val="7DDDF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ln>
          <a:headEnd type="none" w="med" len="med"/>
          <a:tailEnd type="none" w="med" len="med"/>
        </a:ln>
      </a:spPr>
      <a:bodyPr vert="horz" wrap="square" lIns="91436" tIns="45718" rIns="91436" bIns="45718" numCol="1" rtlCol="0" anchor="ctr" anchorCtr="0" compatLnSpc="1">
        <a:prstTxWarp prst="textNoShape">
          <a:avLst/>
        </a:prstTxWarp>
      </a:bodyPr>
      <a:lstStyle>
        <a:defPPr algn="ctr" defTabSz="914099" fontAlgn="base">
          <a:spcBef>
            <a:spcPct val="0"/>
          </a:spcBef>
          <a:spcAft>
            <a:spcPct val="0"/>
          </a:spcAft>
          <a:defRPr sz="2300" dirty="0" smtClean="0">
            <a:solidFill>
              <a:srgbClr val="FFFFFF"/>
            </a:solidFill>
            <a:effectLst>
              <a:outerShdw blurRad="38100" dist="38100" dir="2700000" algn="tl">
                <a:srgbClr val="000000">
                  <a:alpha val="43137"/>
                </a:srgbClr>
              </a:outerShdw>
            </a:effectLst>
            <a:latin typeface="Segoe" pitchFamily="34" charset="0"/>
          </a:defRPr>
        </a:defPPr>
      </a:lstStyle>
      <a:style>
        <a:lnRef idx="0">
          <a:schemeClr val="accent2"/>
        </a:lnRef>
        <a:fillRef idx="3">
          <a:schemeClr val="accent2"/>
        </a:fillRef>
        <a:effectRef idx="3">
          <a:schemeClr val="accent2"/>
        </a:effectRef>
        <a:fontRef idx="minor">
          <a:schemeClr val="lt1"/>
        </a:fontRef>
      </a:style>
    </a:spDef>
  </a:objectDefaults>
  <a:extraClrSchemeLst/>
</a:theme>
</file>

<file path=ppt/theme/theme2.xml><?xml version="1.0" encoding="utf-8"?>
<a:theme xmlns:a="http://schemas.openxmlformats.org/drawingml/2006/main" name="White with Courier font for code slides">
  <a:themeElements>
    <a:clrScheme name="Blue Template-Template">
      <a:dk1>
        <a:srgbClr val="000000"/>
      </a:dk1>
      <a:lt1>
        <a:srgbClr val="FFFFFF"/>
      </a:lt1>
      <a:dk2>
        <a:srgbClr val="050595"/>
      </a:dk2>
      <a:lt2>
        <a:srgbClr val="FFFFFF"/>
      </a:lt2>
      <a:accent1>
        <a:srgbClr val="FFC000"/>
      </a:accent1>
      <a:accent2>
        <a:srgbClr val="3497AE"/>
      </a:accent2>
      <a:accent3>
        <a:srgbClr val="DF8045"/>
      </a:accent3>
      <a:accent4>
        <a:srgbClr val="7DCC2E"/>
      </a:accent4>
      <a:accent5>
        <a:srgbClr val="FF9929"/>
      </a:accent5>
      <a:accent6>
        <a:srgbClr val="7D3DA1"/>
      </a:accent6>
      <a:hlink>
        <a:srgbClr val="F3EB4F"/>
      </a:hlink>
      <a:folHlink>
        <a:srgbClr val="7DDDF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ln>
          <a:headEnd type="none" w="med" len="med"/>
          <a:tailEnd type="none" w="med" len="med"/>
        </a:ln>
      </a:spPr>
      <a:bodyPr vert="horz" wrap="square" lIns="109728" tIns="54864" rIns="109728" bIns="54864" numCol="1" rtlCol="0" anchor="ctr" anchorCtr="0" compatLnSpc="1">
        <a:prstTxWarp prst="textNoShape">
          <a:avLst/>
        </a:prstTxWarp>
      </a:bodyPr>
      <a:lstStyle>
        <a:defPPr marL="0" marR="0" indent="0" algn="ctr" defTabSz="1096963" rtl="0" eaLnBrk="1" fontAlgn="base" latinLnBrk="0" hangingPunct="1">
          <a:lnSpc>
            <a:spcPct val="100000"/>
          </a:lnSpc>
          <a:spcBef>
            <a:spcPct val="0"/>
          </a:spcBef>
          <a:spcAft>
            <a:spcPct val="0"/>
          </a:spcAft>
          <a:buClrTx/>
          <a:buSzTx/>
          <a:buFontTx/>
          <a:buNone/>
          <a:tabLst/>
          <a:defRPr kumimoji="0"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defRPr>
        </a:defPPr>
      </a:lstStyle>
      <a:style>
        <a:lnRef idx="0">
          <a:schemeClr val="accent2"/>
        </a:lnRef>
        <a:fillRef idx="3">
          <a:schemeClr val="accent2"/>
        </a:fillRef>
        <a:effectRef idx="3">
          <a:schemeClr val="accent2"/>
        </a:effectRef>
        <a:fontRef idx="minor">
          <a:schemeClr val="lt1"/>
        </a:fontRef>
      </a:style>
    </a:sp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8"?>
<?mso-contentType ?>
<FormTemplates xmlns="http://schemas.microsoft.com/sharepoint/v3/contenttype/forms">
  <Display>DocumentLibraryForm</Display>
  <Edit>AssetEditForm</Edit>
  <New>DocumentLibraryForm</New>
</FormTemplates>
</file>

<file path=customXml/itemProps1.xml><?xml version="1.0" encoding="utf-8"?>
<ds:datastoreItem xmlns:ds="http://schemas.openxmlformats.org/officeDocument/2006/customXml" ds:itemID="{40431CEF-FFBD-4C8D-889D-1FC810EA7CA6}">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TS010286790</Template>
  <TotalTime>371</TotalTime>
  <Words>1087</Words>
  <Application>Microsoft Office PowerPoint</Application>
  <PresentationFormat>Prezentácia na obrazovke (4:3)</PresentationFormat>
  <Paragraphs>250</Paragraphs>
  <Slides>19</Slides>
  <Notes>1</Notes>
  <HiddenSlides>0</HiddenSlides>
  <MMClips>0</MMClips>
  <ScaleCrop>false</ScaleCrop>
  <HeadingPairs>
    <vt:vector size="4" baseType="variant">
      <vt:variant>
        <vt:lpstr>Motív</vt:lpstr>
      </vt:variant>
      <vt:variant>
        <vt:i4>2</vt:i4>
      </vt:variant>
      <vt:variant>
        <vt:lpstr>Nadpisy snímok</vt:lpstr>
      </vt:variant>
      <vt:variant>
        <vt:i4>19</vt:i4>
      </vt:variant>
    </vt:vector>
  </HeadingPairs>
  <TitlesOfParts>
    <vt:vector size="21" baseType="lpstr">
      <vt:lpstr>TS010286790</vt:lpstr>
      <vt:lpstr>White with Courier font for code slides</vt:lpstr>
      <vt:lpstr>LOGICKÉ SYSTÉMY</vt:lpstr>
      <vt:lpstr>OBSAH</vt:lpstr>
      <vt:lpstr>Logický obvod</vt:lpstr>
      <vt:lpstr> Rozdelenie logických systémov</vt:lpstr>
      <vt:lpstr>Rozdelenie logický systémov</vt:lpstr>
      <vt:lpstr>Asynchrónny a synchrónny log. systém</vt:lpstr>
      <vt:lpstr>Logické systémy s pevnou a programovateľnou funkciou</vt:lpstr>
      <vt:lpstr>Úlohy pri návrhu logických obvodov</vt:lpstr>
      <vt:lpstr>Úlohy pri návrhu logických obvodov</vt:lpstr>
      <vt:lpstr>Úlohy pri návrhu logických obvodov</vt:lpstr>
      <vt:lpstr>Typy kombinačných log. obvodov</vt:lpstr>
      <vt:lpstr>Typy kombinačných log. obvodov</vt:lpstr>
      <vt:lpstr>Typy sekvenčných log. obvodov</vt:lpstr>
      <vt:lpstr>Základné charakteristiky log. obvodov</vt:lpstr>
      <vt:lpstr>Základné charakteristiky log. obvodov</vt:lpstr>
      <vt:lpstr>Vstupy kombinačných logických obvodov</vt:lpstr>
      <vt:lpstr>Vstupy kombinačných logických obvodov</vt:lpstr>
      <vt:lpstr>Vstupy kombinačných logických obvodov</vt:lpstr>
      <vt:lpstr>KONIEC</vt:lpstr>
    </vt:vector>
  </TitlesOfParts>
  <Company>FEI STU</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Presentation</dc:title>
  <dc:creator>Vlado</dc:creator>
  <cp:lastModifiedBy>daniela</cp:lastModifiedBy>
  <cp:revision>62</cp:revision>
  <dcterms:created xsi:type="dcterms:W3CDTF">2011-09-26T09:33:29Z</dcterms:created>
  <dcterms:modified xsi:type="dcterms:W3CDTF">2011-11-09T05:54:27Z</dcterms:modified>
  <cp:version/>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TC102867909990</vt:lpwstr>
  </property>
</Properties>
</file>