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3"/>
  </p:notesMasterIdLst>
  <p:sldIdLst>
    <p:sldId id="257"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5758FB7-9AC5-4552-8A53-C91805E547FA}" styleName="Styl s motivem 1 – zvýraznění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0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t>11/9/2011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t>‹#›</a:t>
            </a:fld>
            <a:endParaRPr lang="en-US"/>
          </a:p>
        </p:txBody>
      </p:sp>
    </p:spTree>
    <p:extLst>
      <p:ext uri="{BB962C8B-B14F-4D97-AF65-F5344CB8AC3E}">
        <p14:creationId xmlns:p14="http://schemas.microsoft.com/office/powerpoint/2010/main" val="32682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11/9/2011 6:52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cs-CZ" smtClean="0"/>
              <a:t>Kliknutím lze upravit styl.</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cs-CZ" smtClean="0"/>
              <a:t>Kliknutím lze upravit styl předlohy.</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cs-CZ" smtClean="0"/>
              <a:t>Kliknutím lze upravit styl.</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cs-CZ" smtClean="0"/>
              <a:t>Kliknutím lze upravit styl.</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cs-CZ" smtClean="0"/>
              <a:t>Kliknutím lze upravit styly předlohy textu.</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cs-CZ" smtClean="0"/>
              <a:t>Kliknutím lze upravit styl.</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cs-CZ" smtClean="0"/>
              <a:t>Kliknutím lze upravit styl předlohy.</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cs-CZ" smtClean="0"/>
              <a:t>Kliknutím lze upravit styl.</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4"/>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5"/>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noFill/>
          </a:ln>
        </p:spPr>
        <p:txBody>
          <a:bodyPr/>
          <a:lstStyle/>
          <a:p>
            <a:r>
              <a:rPr lang="en-US" sz="8000" b="1" cap="all" spc="0" dirty="0" smtClean="0">
                <a:ln w="9000" cmpd="sng">
                  <a:solidFill>
                    <a:schemeClr val="accent4">
                      <a:shade val="50000"/>
                      <a:satMod val="120000"/>
                    </a:schemeClr>
                  </a:solidFill>
                  <a:prstDash val="solid"/>
                </a:ln>
                <a:solidFill>
                  <a:schemeClr val="accent5">
                    <a:lumMod val="50000"/>
                  </a:schemeClr>
                </a:solidFill>
                <a:effectLst>
                  <a:reflection blurRad="12700" stA="28000" endPos="45000" dist="1000" dir="5400000" sy="-100000" algn="bl" rotWithShape="0"/>
                </a:effectLst>
              </a:rPr>
              <a:t>LOGICK</a:t>
            </a:r>
            <a:r>
              <a:rPr lang="sk-SK" sz="8000" b="1" cap="all" spc="0" dirty="0" smtClean="0">
                <a:ln w="9000" cmpd="sng">
                  <a:solidFill>
                    <a:schemeClr val="accent4">
                      <a:shade val="50000"/>
                      <a:satMod val="120000"/>
                    </a:schemeClr>
                  </a:solidFill>
                  <a:prstDash val="solid"/>
                </a:ln>
                <a:solidFill>
                  <a:schemeClr val="accent5">
                    <a:lumMod val="50000"/>
                  </a:schemeClr>
                </a:solidFill>
                <a:effectLst>
                  <a:reflection blurRad="12700" stA="28000" endPos="45000" dist="1000" dir="5400000" sy="-100000" algn="bl" rotWithShape="0"/>
                </a:effectLst>
              </a:rPr>
              <a:t>É </a:t>
            </a:r>
            <a:r>
              <a:rPr lang="sk-SK" sz="8000" b="1" cap="all" spc="0" dirty="0" smtClean="0">
                <a:ln w="9000" cmpd="sng">
                  <a:solidFill>
                    <a:schemeClr val="accent4">
                      <a:shade val="50000"/>
                      <a:satMod val="120000"/>
                    </a:schemeClr>
                  </a:solidFill>
                  <a:prstDash val="solid"/>
                </a:ln>
                <a:solidFill>
                  <a:schemeClr val="accent5">
                    <a:lumMod val="50000"/>
                  </a:schemeClr>
                </a:solidFill>
                <a:effectLst>
                  <a:reflection blurRad="12700" stA="28000" endPos="45000" dist="1000" dir="5400000" sy="-100000" algn="bl" rotWithShape="0"/>
                </a:effectLst>
              </a:rPr>
              <a:t>SYSTÉMY</a:t>
            </a:r>
            <a:endParaRPr lang="en-US" sz="8000" b="1" cap="all" spc="0" dirty="0">
              <a:ln w="9000" cmpd="sng">
                <a:solidFill>
                  <a:schemeClr val="accent4">
                    <a:shade val="50000"/>
                    <a:satMod val="120000"/>
                  </a:schemeClr>
                </a:solidFill>
                <a:prstDash val="solid"/>
              </a:ln>
              <a:solidFill>
                <a:schemeClr val="accent5">
                  <a:lumMod val="50000"/>
                </a:schemeClr>
              </a:solidFill>
              <a:effectLst>
                <a:reflection blurRad="12700" stA="28000" endPos="45000" dist="1000" dir="5400000" sy="-100000" algn="bl" rotWithShape="0"/>
              </a:effectLst>
            </a:endParaRPr>
          </a:p>
        </p:txBody>
      </p:sp>
      <p:sp>
        <p:nvSpPr>
          <p:cNvPr id="3" name="Subtitle 2"/>
          <p:cNvSpPr>
            <a:spLocks noGrp="1"/>
          </p:cNvSpPr>
          <p:nvPr>
            <p:ph type="subTitle" idx="1"/>
          </p:nvPr>
        </p:nvSpPr>
        <p:spPr>
          <a:xfrm>
            <a:off x="685800" y="4343400"/>
            <a:ext cx="7681913" cy="1293812"/>
          </a:xfrm>
        </p:spPr>
        <p:txBody>
          <a:bodyPr>
            <a:normAutofit lnSpcReduction="10000"/>
          </a:bodyPr>
          <a:lstStyle/>
          <a:p>
            <a:r>
              <a:rPr lang="sk-SK" dirty="0" smtClean="0"/>
              <a:t>Prof. </a:t>
            </a:r>
            <a:r>
              <a:rPr lang="sk-SK" dirty="0" err="1" smtClean="0"/>
              <a:t>Ing.Daniela</a:t>
            </a:r>
            <a:r>
              <a:rPr lang="sk-SK" dirty="0" smtClean="0"/>
              <a:t> </a:t>
            </a:r>
            <a:r>
              <a:rPr lang="sk-SK" dirty="0" err="1" smtClean="0"/>
              <a:t>Ďuračková</a:t>
            </a:r>
            <a:r>
              <a:rPr lang="sk-SK" dirty="0" smtClean="0"/>
              <a:t>, PhD.</a:t>
            </a:r>
            <a:endParaRPr lang="en-US" dirty="0" smtClean="0"/>
          </a:p>
          <a:p>
            <a:r>
              <a:rPr lang="sk-SK" dirty="0" smtClean="0"/>
              <a:t>Logické systémy</a:t>
            </a:r>
            <a:endParaRPr lang="en-US" dirty="0" smtClean="0"/>
          </a:p>
          <a:p>
            <a:r>
              <a:rPr lang="sk-SK" dirty="0" smtClean="0"/>
              <a:t>Ústav elektroniky a </a:t>
            </a:r>
            <a:r>
              <a:rPr lang="sk-SK" dirty="0" err="1" smtClean="0"/>
              <a:t>fotoniky</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230188"/>
            <a:ext cx="8382000" cy="609398"/>
          </a:xfrm>
        </p:spPr>
        <p:txBody>
          <a:bodyPr/>
          <a:lstStyle/>
          <a:p>
            <a:r>
              <a:rPr lang="sk-SK" sz="4400" b="1" dirty="0" smtClean="0"/>
              <a:t>Úlohy pri návrhu logických obvodov</a:t>
            </a:r>
            <a:endParaRPr lang="cs-CZ" sz="4400" b="1" dirty="0"/>
          </a:p>
        </p:txBody>
      </p:sp>
      <p:sp>
        <p:nvSpPr>
          <p:cNvPr id="5" name="TextovéPole 4"/>
          <p:cNvSpPr txBox="1"/>
          <p:nvPr/>
        </p:nvSpPr>
        <p:spPr>
          <a:xfrm>
            <a:off x="445093" y="1295400"/>
            <a:ext cx="8534400" cy="5693866"/>
          </a:xfrm>
          <a:prstGeom prst="rect">
            <a:avLst/>
          </a:prstGeom>
          <a:noFill/>
        </p:spPr>
        <p:txBody>
          <a:bodyPr wrap="square" rtlCol="0">
            <a:spAutoFit/>
          </a:bodyPr>
          <a:lstStyle/>
          <a:p>
            <a:r>
              <a:rPr lang="sk-SK" sz="3200" b="1" i="1" dirty="0" smtClean="0">
                <a:solidFill>
                  <a:srgbClr val="C00000"/>
                </a:solidFill>
              </a:rPr>
              <a:t>Modelovanie a simulácia:</a:t>
            </a:r>
          </a:p>
          <a:p>
            <a:r>
              <a:rPr lang="sk-SK" sz="3200" dirty="0" smtClean="0">
                <a:solidFill>
                  <a:schemeClr val="bg1"/>
                </a:solidFill>
              </a:rPr>
              <a:t>Ide o vytvorenie vhodného matematického (alebo iného) modelu štruktúry a zodpovedajúceho programu pre počítač, ktorý umožňuje experimentovať s týmto modelom akoby s logickým systémom a overovať jeho správanie.</a:t>
            </a:r>
          </a:p>
          <a:p>
            <a:endParaRPr lang="sk-SK" sz="1200" dirty="0" smtClean="0">
              <a:solidFill>
                <a:schemeClr val="bg1"/>
              </a:solidFill>
            </a:endParaRPr>
          </a:p>
          <a:p>
            <a:r>
              <a:rPr lang="sk-SK" sz="3200" b="1" dirty="0" smtClean="0">
                <a:solidFill>
                  <a:schemeClr val="bg1"/>
                </a:solidFill>
              </a:rPr>
              <a:t>Používajú sa integrované vývojové systémy: </a:t>
            </a:r>
          </a:p>
          <a:p>
            <a:r>
              <a:rPr lang="sk-SK" sz="3200" b="1" dirty="0" smtClean="0">
                <a:solidFill>
                  <a:schemeClr val="bg1"/>
                </a:solidFill>
              </a:rPr>
              <a:t>CAE</a:t>
            </a:r>
            <a:r>
              <a:rPr lang="sk-SK" sz="3200" dirty="0" smtClean="0">
                <a:solidFill>
                  <a:schemeClr val="bg1"/>
                </a:solidFill>
              </a:rPr>
              <a:t> – </a:t>
            </a:r>
            <a:r>
              <a:rPr lang="en-US" sz="3200" dirty="0" smtClean="0">
                <a:solidFill>
                  <a:schemeClr val="bg1"/>
                </a:solidFill>
              </a:rPr>
              <a:t>Computed</a:t>
            </a:r>
            <a:r>
              <a:rPr lang="sk-SK" sz="3200" dirty="0" smtClean="0">
                <a:solidFill>
                  <a:schemeClr val="bg1"/>
                </a:solidFill>
              </a:rPr>
              <a:t> </a:t>
            </a:r>
            <a:r>
              <a:rPr lang="en-US" sz="3200" dirty="0" err="1" smtClean="0">
                <a:solidFill>
                  <a:schemeClr val="bg1"/>
                </a:solidFill>
              </a:rPr>
              <a:t>Aidied</a:t>
            </a:r>
            <a:r>
              <a:rPr lang="sk-SK" sz="3200" dirty="0" smtClean="0">
                <a:solidFill>
                  <a:schemeClr val="bg1"/>
                </a:solidFill>
              </a:rPr>
              <a:t> </a:t>
            </a:r>
            <a:r>
              <a:rPr lang="en-US" sz="3200" dirty="0" smtClean="0">
                <a:solidFill>
                  <a:schemeClr val="bg1"/>
                </a:solidFill>
              </a:rPr>
              <a:t>Engineering</a:t>
            </a:r>
          </a:p>
          <a:p>
            <a:r>
              <a:rPr lang="sk-SK" sz="3200" b="1" dirty="0" smtClean="0">
                <a:solidFill>
                  <a:schemeClr val="bg1"/>
                </a:solidFill>
              </a:rPr>
              <a:t>CAD</a:t>
            </a:r>
            <a:r>
              <a:rPr lang="sk-SK" sz="3200" dirty="0" smtClean="0">
                <a:solidFill>
                  <a:schemeClr val="bg1"/>
                </a:solidFill>
              </a:rPr>
              <a:t> – </a:t>
            </a:r>
            <a:r>
              <a:rPr lang="en-US" sz="3200" dirty="0" smtClean="0">
                <a:solidFill>
                  <a:schemeClr val="bg1"/>
                </a:solidFill>
              </a:rPr>
              <a:t>Computed A</a:t>
            </a:r>
            <a:r>
              <a:rPr lang="sk-SK" sz="3200" dirty="0" err="1" smtClean="0">
                <a:solidFill>
                  <a:schemeClr val="bg1"/>
                </a:solidFill>
              </a:rPr>
              <a:t>idied</a:t>
            </a:r>
            <a:r>
              <a:rPr lang="sk-SK" sz="3200" dirty="0" smtClean="0">
                <a:solidFill>
                  <a:schemeClr val="bg1"/>
                </a:solidFill>
              </a:rPr>
              <a:t> </a:t>
            </a:r>
            <a:r>
              <a:rPr lang="en-US" sz="3200" dirty="0" smtClean="0">
                <a:solidFill>
                  <a:schemeClr val="bg1"/>
                </a:solidFill>
              </a:rPr>
              <a:t>Design</a:t>
            </a:r>
          </a:p>
          <a:p>
            <a:r>
              <a:rPr lang="en-US" sz="3200" b="1" dirty="0" smtClean="0">
                <a:solidFill>
                  <a:schemeClr val="bg1"/>
                </a:solidFill>
              </a:rPr>
              <a:t>CAM</a:t>
            </a:r>
            <a:r>
              <a:rPr lang="en-US" sz="3200" dirty="0" smtClean="0">
                <a:solidFill>
                  <a:schemeClr val="bg1"/>
                </a:solidFill>
              </a:rPr>
              <a:t> – Computed </a:t>
            </a:r>
            <a:r>
              <a:rPr lang="en-US" sz="3200" dirty="0" err="1" smtClean="0">
                <a:solidFill>
                  <a:schemeClr val="bg1"/>
                </a:solidFill>
              </a:rPr>
              <a:t>Aidied</a:t>
            </a:r>
            <a:r>
              <a:rPr lang="en-US" sz="3200" dirty="0" smtClean="0">
                <a:solidFill>
                  <a:schemeClr val="bg1"/>
                </a:solidFill>
              </a:rPr>
              <a:t> Manufacturing</a:t>
            </a:r>
            <a:endParaRPr lang="en-US" sz="3200" b="1" dirty="0" smtClean="0">
              <a:solidFill>
                <a:schemeClr val="bg1"/>
              </a:solidFill>
            </a:endParaRPr>
          </a:p>
          <a:p>
            <a:endParaRPr lang="sk-SK" sz="3200" dirty="0" smtClean="0">
              <a:solidFill>
                <a:schemeClr val="bg1"/>
              </a:solidFill>
            </a:endParaRPr>
          </a:p>
        </p:txBody>
      </p:sp>
    </p:spTree>
    <p:extLst>
      <p:ext uri="{BB962C8B-B14F-4D97-AF65-F5344CB8AC3E}">
        <p14:creationId xmlns:p14="http://schemas.microsoft.com/office/powerpoint/2010/main" val="310741311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Typy kombinačných log. obvodov</a:t>
            </a:r>
            <a:endParaRPr lang="cs-CZ" b="1" dirty="0"/>
          </a:p>
        </p:txBody>
      </p:sp>
      <p:sp>
        <p:nvSpPr>
          <p:cNvPr id="3" name="Zástupný symbol pro text 2"/>
          <p:cNvSpPr>
            <a:spLocks noGrp="1"/>
          </p:cNvSpPr>
          <p:nvPr>
            <p:ph type="body" sz="quarter" idx="10"/>
          </p:nvPr>
        </p:nvSpPr>
        <p:spPr>
          <a:xfrm>
            <a:off x="381000" y="1411552"/>
            <a:ext cx="8610600" cy="1329595"/>
          </a:xfrm>
        </p:spPr>
        <p:txBody>
          <a:bodyPr/>
          <a:lstStyle/>
          <a:p>
            <a:r>
              <a:rPr lang="sk-SK" b="1" i="1" dirty="0" smtClean="0"/>
              <a:t>Hradlá</a:t>
            </a:r>
            <a:r>
              <a:rPr lang="sk-SK" dirty="0" smtClean="0"/>
              <a:t> : tvoria základný obvod aj pre zložitejšie logické obvody. V praxi sa môžeme stretnúť s hradlami typu NAND, ADN, NOR, OR, NOT, EX-OR.</a:t>
            </a:r>
            <a:endParaRPr lang="cs-CZ" dirty="0"/>
          </a:p>
        </p:txBody>
      </p:sp>
      <p:pic>
        <p:nvPicPr>
          <p:cNvPr id="2050" name="Picture 2" descr="Hrad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895599"/>
            <a:ext cx="7620000" cy="3488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ovéPole 3"/>
          <p:cNvSpPr txBox="1"/>
          <p:nvPr/>
        </p:nvSpPr>
        <p:spPr>
          <a:xfrm>
            <a:off x="3042119" y="6391547"/>
            <a:ext cx="3212161" cy="400110"/>
          </a:xfrm>
          <a:prstGeom prst="rect">
            <a:avLst/>
          </a:prstGeom>
          <a:noFill/>
        </p:spPr>
        <p:txBody>
          <a:bodyPr wrap="none" rtlCol="0">
            <a:spAutoFit/>
          </a:bodyPr>
          <a:lstStyle/>
          <a:p>
            <a:r>
              <a:rPr lang="sk-SK" sz="2000" b="1" i="1" dirty="0" smtClean="0">
                <a:solidFill>
                  <a:schemeClr val="bg1"/>
                </a:solidFill>
              </a:rPr>
              <a:t>Schematické značky hradiel  </a:t>
            </a:r>
            <a:endParaRPr lang="cs-CZ" sz="2000" b="1" i="1" dirty="0">
              <a:solidFill>
                <a:schemeClr val="bg1"/>
              </a:solidFill>
            </a:endParaRPr>
          </a:p>
        </p:txBody>
      </p:sp>
    </p:spTree>
    <p:extLst>
      <p:ext uri="{BB962C8B-B14F-4D97-AF65-F5344CB8AC3E}">
        <p14:creationId xmlns:p14="http://schemas.microsoft.com/office/powerpoint/2010/main" val="103609794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Typy kombinačných log. obvodov</a:t>
            </a:r>
            <a:endParaRPr lang="cs-CZ" dirty="0"/>
          </a:p>
        </p:txBody>
      </p:sp>
      <p:sp>
        <p:nvSpPr>
          <p:cNvPr id="3" name="Zástupný symbol pro text 2"/>
          <p:cNvSpPr>
            <a:spLocks noGrp="1"/>
          </p:cNvSpPr>
          <p:nvPr>
            <p:ph type="body" sz="quarter" idx="10"/>
          </p:nvPr>
        </p:nvSpPr>
        <p:spPr>
          <a:xfrm>
            <a:off x="381000" y="1411552"/>
            <a:ext cx="8382000" cy="5121402"/>
          </a:xfrm>
        </p:spPr>
        <p:txBody>
          <a:bodyPr/>
          <a:lstStyle/>
          <a:p>
            <a:r>
              <a:rPr lang="sk-SK" b="1" dirty="0" err="1" smtClean="0"/>
              <a:t>Kóder</a:t>
            </a:r>
            <a:r>
              <a:rPr lang="sk-SK" b="1" dirty="0" smtClean="0"/>
              <a:t>, </a:t>
            </a:r>
            <a:r>
              <a:rPr lang="sk-SK" b="1" dirty="0" err="1" smtClean="0"/>
              <a:t>dekóder</a:t>
            </a:r>
            <a:r>
              <a:rPr lang="sk-SK" b="1" dirty="0" smtClean="0"/>
              <a:t>, prevodník</a:t>
            </a:r>
            <a:r>
              <a:rPr lang="sk-SK" dirty="0" smtClean="0"/>
              <a:t>: obvody zabezpečujúce prevod z kódu do kódu.</a:t>
            </a:r>
          </a:p>
          <a:p>
            <a:pPr marL="0" indent="0">
              <a:buNone/>
            </a:pPr>
            <a:r>
              <a:rPr lang="sk-SK" dirty="0"/>
              <a:t>	</a:t>
            </a:r>
            <a:r>
              <a:rPr lang="sk-SK" b="1" i="1" dirty="0" err="1" smtClean="0"/>
              <a:t>kóder</a:t>
            </a:r>
            <a:r>
              <a:rPr lang="sk-SK" dirty="0" smtClean="0"/>
              <a:t> – z dekadického do binárneho kódu</a:t>
            </a:r>
          </a:p>
          <a:p>
            <a:pPr marL="0" indent="0">
              <a:buNone/>
            </a:pPr>
            <a:r>
              <a:rPr lang="sk-SK" dirty="0"/>
              <a:t>	</a:t>
            </a:r>
            <a:r>
              <a:rPr lang="sk-SK" b="1" i="1" dirty="0" err="1" smtClean="0"/>
              <a:t>dekóder</a:t>
            </a:r>
            <a:r>
              <a:rPr lang="sk-SK" dirty="0" smtClean="0"/>
              <a:t> – z binárneho do dekadického kódu </a:t>
            </a:r>
          </a:p>
          <a:p>
            <a:r>
              <a:rPr lang="sk-SK" b="1" dirty="0" err="1" smtClean="0"/>
              <a:t>Multiplexor</a:t>
            </a:r>
            <a:r>
              <a:rPr lang="sk-SK" b="1" dirty="0" smtClean="0"/>
              <a:t>, </a:t>
            </a:r>
            <a:r>
              <a:rPr lang="sk-SK" b="1" dirty="0" err="1" smtClean="0"/>
              <a:t>demultiplexor</a:t>
            </a:r>
            <a:r>
              <a:rPr lang="sk-SK" dirty="0" smtClean="0"/>
              <a:t>: prepínače číslicových (analógových) signálov.</a:t>
            </a:r>
          </a:p>
          <a:p>
            <a:r>
              <a:rPr lang="sk-SK" b="1" dirty="0" smtClean="0"/>
              <a:t>Špeciálne obvody</a:t>
            </a:r>
            <a:r>
              <a:rPr lang="sk-SK" dirty="0" smtClean="0"/>
              <a:t>:</a:t>
            </a:r>
          </a:p>
          <a:p>
            <a:pPr marL="0" indent="0">
              <a:buNone/>
            </a:pPr>
            <a:r>
              <a:rPr lang="sk-SK" dirty="0"/>
              <a:t>	</a:t>
            </a:r>
            <a:r>
              <a:rPr lang="sk-SK" b="1" i="1" dirty="0" err="1" smtClean="0"/>
              <a:t>komparátor</a:t>
            </a:r>
            <a:r>
              <a:rPr lang="sk-SK" dirty="0" smtClean="0"/>
              <a:t> – porovnávací obvod</a:t>
            </a:r>
          </a:p>
          <a:p>
            <a:pPr marL="0" indent="0">
              <a:buNone/>
            </a:pPr>
            <a:r>
              <a:rPr lang="sk-SK" dirty="0"/>
              <a:t>	</a:t>
            </a:r>
            <a:r>
              <a:rPr lang="sk-SK" b="1" i="1" dirty="0" smtClean="0"/>
              <a:t>sčítačka</a:t>
            </a:r>
            <a:r>
              <a:rPr lang="sk-SK" dirty="0" smtClean="0"/>
              <a:t> – aritmetické sčítanie</a:t>
            </a:r>
          </a:p>
          <a:p>
            <a:pPr marL="0" indent="0">
              <a:buNone/>
            </a:pPr>
            <a:r>
              <a:rPr lang="sk-SK" dirty="0"/>
              <a:t>	</a:t>
            </a:r>
            <a:r>
              <a:rPr lang="sk-SK" b="1" i="1" dirty="0" smtClean="0"/>
              <a:t>generátor parity </a:t>
            </a:r>
            <a:r>
              <a:rPr lang="sk-SK" dirty="0" smtClean="0"/>
              <a:t>– kontrola </a:t>
            </a:r>
            <a:endParaRPr lang="cs-CZ" dirty="0"/>
          </a:p>
        </p:txBody>
      </p:sp>
    </p:spTree>
    <p:extLst>
      <p:ext uri="{BB962C8B-B14F-4D97-AF65-F5344CB8AC3E}">
        <p14:creationId xmlns:p14="http://schemas.microsoft.com/office/powerpoint/2010/main" val="217164744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Typy sekvenčných log. obvodov</a:t>
            </a:r>
            <a:endParaRPr lang="cs-CZ" b="1" dirty="0"/>
          </a:p>
        </p:txBody>
      </p:sp>
      <p:sp>
        <p:nvSpPr>
          <p:cNvPr id="4" name="Zástupný symbol pro text 2"/>
          <p:cNvSpPr>
            <a:spLocks noGrp="1"/>
          </p:cNvSpPr>
          <p:nvPr>
            <p:ph type="body" sz="quarter" idx="10"/>
          </p:nvPr>
        </p:nvSpPr>
        <p:spPr>
          <a:xfrm>
            <a:off x="381000" y="1411552"/>
            <a:ext cx="8382000" cy="5527667"/>
          </a:xfrm>
        </p:spPr>
        <p:txBody>
          <a:bodyPr/>
          <a:lstStyle/>
          <a:p>
            <a:r>
              <a:rPr lang="sk-SK" b="1" dirty="0" smtClean="0"/>
              <a:t>Preklápacie obvody</a:t>
            </a:r>
          </a:p>
          <a:p>
            <a:r>
              <a:rPr lang="sk-SK" b="1" dirty="0" smtClean="0"/>
              <a:t>Registre</a:t>
            </a:r>
            <a:r>
              <a:rPr lang="sk-SK" dirty="0" smtClean="0"/>
              <a:t>: slúžia na uchovanie </a:t>
            </a:r>
            <a:r>
              <a:rPr lang="sk-SK" dirty="0" err="1" smtClean="0"/>
              <a:t>N-bitovej</a:t>
            </a:r>
            <a:r>
              <a:rPr lang="sk-SK" dirty="0" smtClean="0"/>
              <a:t> informácie</a:t>
            </a:r>
          </a:p>
          <a:p>
            <a:r>
              <a:rPr lang="sk-SK" b="1" dirty="0" err="1" smtClean="0"/>
              <a:t>Čítače</a:t>
            </a:r>
            <a:r>
              <a:rPr lang="sk-SK" dirty="0" smtClean="0"/>
              <a:t>: (synchrónne, asynchrónne) </a:t>
            </a:r>
          </a:p>
          <a:p>
            <a:r>
              <a:rPr lang="sk-SK" b="1" dirty="0" smtClean="0"/>
              <a:t>Pamäte</a:t>
            </a:r>
            <a:r>
              <a:rPr lang="sk-SK" dirty="0" smtClean="0"/>
              <a:t>: (statická, dynamická)</a:t>
            </a:r>
            <a:r>
              <a:rPr lang="sk-SK" b="1" dirty="0" smtClean="0"/>
              <a:t> </a:t>
            </a:r>
          </a:p>
          <a:p>
            <a:endParaRPr lang="sk-SK" b="1" dirty="0"/>
          </a:p>
          <a:p>
            <a:pPr marL="0" indent="0">
              <a:buNone/>
            </a:pPr>
            <a:r>
              <a:rPr lang="sk-SK" dirty="0" smtClean="0"/>
              <a:t>Zložitosť obvodu je charakterizovaná </a:t>
            </a:r>
            <a:r>
              <a:rPr lang="sk-SK" b="1" dirty="0" smtClean="0"/>
              <a:t>stupňom integrácie. </a:t>
            </a:r>
            <a:r>
              <a:rPr lang="sk-SK" dirty="0" smtClean="0"/>
              <a:t>Napr.:</a:t>
            </a:r>
          </a:p>
          <a:p>
            <a:pPr>
              <a:buFont typeface="Arial" pitchFamily="34" charset="0"/>
              <a:buChar char="•"/>
            </a:pPr>
            <a:r>
              <a:rPr lang="sk-SK" sz="2800" dirty="0" smtClean="0"/>
              <a:t>VLSI – </a:t>
            </a:r>
            <a:r>
              <a:rPr lang="en-US" sz="2800" dirty="0" smtClean="0"/>
              <a:t>very large scale integration</a:t>
            </a:r>
            <a:r>
              <a:rPr lang="sk-SK" sz="2800" dirty="0" smtClean="0"/>
              <a:t>, 10</a:t>
            </a:r>
            <a:r>
              <a:rPr lang="sk-SK" sz="2800" baseline="30000" dirty="0" smtClean="0"/>
              <a:t>6</a:t>
            </a:r>
            <a:r>
              <a:rPr lang="sk-SK" sz="2800" dirty="0" smtClean="0"/>
              <a:t> ekvivalentných</a:t>
            </a:r>
          </a:p>
          <a:p>
            <a:pPr marL="0" indent="0">
              <a:buNone/>
            </a:pPr>
            <a:r>
              <a:rPr lang="sk-SK" sz="2800" baseline="30000" dirty="0" smtClean="0"/>
              <a:t> </a:t>
            </a:r>
            <a:r>
              <a:rPr lang="sk-SK" sz="2800" dirty="0" smtClean="0"/>
              <a:t>     hradiel. (Mikropočítače)</a:t>
            </a:r>
            <a:endParaRPr lang="sk-SK" sz="2800" baseline="30000" dirty="0" smtClean="0"/>
          </a:p>
          <a:p>
            <a:pPr marL="0" indent="0">
              <a:buNone/>
            </a:pPr>
            <a:endParaRPr lang="cs-CZ" b="1" dirty="0"/>
          </a:p>
        </p:txBody>
      </p:sp>
    </p:spTree>
    <p:extLst>
      <p:ext uri="{BB962C8B-B14F-4D97-AF65-F5344CB8AC3E}">
        <p14:creationId xmlns:p14="http://schemas.microsoft.com/office/powerpoint/2010/main" val="3779325379"/>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230188"/>
            <a:ext cx="8382000" cy="609398"/>
          </a:xfrm>
        </p:spPr>
        <p:txBody>
          <a:bodyPr/>
          <a:lstStyle/>
          <a:p>
            <a:r>
              <a:rPr lang="sk-SK" sz="4400" b="1" dirty="0" smtClean="0"/>
              <a:t>Základné charakteristiky log. obvodov</a:t>
            </a:r>
            <a:endParaRPr lang="cs-CZ" sz="4400" b="1" dirty="0"/>
          </a:p>
        </p:txBody>
      </p:sp>
      <p:sp>
        <p:nvSpPr>
          <p:cNvPr id="4" name="TextovéPole 3"/>
          <p:cNvSpPr txBox="1"/>
          <p:nvPr/>
        </p:nvSpPr>
        <p:spPr>
          <a:xfrm>
            <a:off x="228600" y="1371600"/>
            <a:ext cx="8686800" cy="2246769"/>
          </a:xfrm>
          <a:prstGeom prst="rect">
            <a:avLst/>
          </a:prstGeom>
          <a:noFill/>
        </p:spPr>
        <p:txBody>
          <a:bodyPr wrap="square" rtlCol="0">
            <a:spAutoFit/>
          </a:bodyPr>
          <a:lstStyle/>
          <a:p>
            <a:r>
              <a:rPr lang="sk-SK" sz="2800" b="1" i="1" dirty="0" smtClean="0">
                <a:solidFill>
                  <a:srgbClr val="C00000"/>
                </a:solidFill>
              </a:rPr>
              <a:t>Dvojhodnotové premenné:</a:t>
            </a:r>
          </a:p>
          <a:p>
            <a:r>
              <a:rPr lang="sk-SK" sz="2800" dirty="0" smtClean="0">
                <a:solidFill>
                  <a:schemeClr val="bg1"/>
                </a:solidFill>
              </a:rPr>
              <a:t>V číslicový systémoch sa vyskytujú vstupné, výstupné a vnútorné premenné. Jedná sa o dvojhodnotové veličiny,</a:t>
            </a:r>
          </a:p>
          <a:p>
            <a:r>
              <a:rPr lang="sk-SK" sz="2800" dirty="0">
                <a:solidFill>
                  <a:schemeClr val="bg1"/>
                </a:solidFill>
              </a:rPr>
              <a:t>k</a:t>
            </a:r>
            <a:r>
              <a:rPr lang="sk-SK" sz="2800" dirty="0" smtClean="0">
                <a:solidFill>
                  <a:schemeClr val="bg1"/>
                </a:solidFill>
              </a:rPr>
              <a:t>torým sú priradené dve hodnoty: </a:t>
            </a:r>
            <a:r>
              <a:rPr lang="sk-SK" sz="2800" b="1" dirty="0" smtClean="0">
                <a:solidFill>
                  <a:srgbClr val="C00000"/>
                </a:solidFill>
              </a:rPr>
              <a:t>logická nula</a:t>
            </a:r>
            <a:r>
              <a:rPr lang="sk-SK" sz="2800" dirty="0" smtClean="0">
                <a:solidFill>
                  <a:schemeClr val="bg1"/>
                </a:solidFill>
              </a:rPr>
              <a:t> a </a:t>
            </a:r>
            <a:r>
              <a:rPr lang="sk-SK" sz="2800" b="1" dirty="0" smtClean="0">
                <a:solidFill>
                  <a:srgbClr val="C00000"/>
                </a:solidFill>
              </a:rPr>
              <a:t>logická jednotka</a:t>
            </a:r>
            <a:r>
              <a:rPr lang="sk-SK" sz="2800" dirty="0" smtClean="0">
                <a:solidFill>
                  <a:schemeClr val="bg1"/>
                </a:solidFill>
              </a:rPr>
              <a:t>.  </a:t>
            </a:r>
            <a:endParaRPr lang="cs-CZ" sz="2800" dirty="0">
              <a:solidFill>
                <a:schemeClr val="bg1"/>
              </a:solidFill>
            </a:endParaRPr>
          </a:p>
        </p:txBody>
      </p:sp>
      <p:pic>
        <p:nvPicPr>
          <p:cNvPr id="3074" name="Picture 2" descr="logL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772968"/>
            <a:ext cx="32004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ovéPole 4"/>
          <p:cNvSpPr txBox="1"/>
          <p:nvPr/>
        </p:nvSpPr>
        <p:spPr>
          <a:xfrm>
            <a:off x="3809999" y="3548390"/>
            <a:ext cx="5105401" cy="3108543"/>
          </a:xfrm>
          <a:prstGeom prst="rect">
            <a:avLst/>
          </a:prstGeom>
          <a:noFill/>
        </p:spPr>
        <p:txBody>
          <a:bodyPr wrap="square" rtlCol="0">
            <a:spAutoFit/>
          </a:bodyPr>
          <a:lstStyle/>
          <a:p>
            <a:r>
              <a:rPr lang="sk-SK" sz="2800" dirty="0" smtClean="0">
                <a:solidFill>
                  <a:schemeClr val="bg1"/>
                </a:solidFill>
              </a:rPr>
              <a:t>Z elektrického hľadiska sú </a:t>
            </a:r>
          </a:p>
          <a:p>
            <a:r>
              <a:rPr lang="sk-SK" sz="2800" dirty="0" smtClean="0">
                <a:solidFill>
                  <a:schemeClr val="bg1"/>
                </a:solidFill>
              </a:rPr>
              <a:t>najčastejšie priradené dvom logickým hodnotám dve rôzne napätia (prúdy), obyčajne tak, že logickej </a:t>
            </a:r>
            <a:r>
              <a:rPr lang="sk-SK" sz="2800" b="1" dirty="0" smtClean="0">
                <a:solidFill>
                  <a:schemeClr val="bg1"/>
                </a:solidFill>
              </a:rPr>
              <a:t>nule</a:t>
            </a:r>
            <a:r>
              <a:rPr lang="sk-SK" sz="2800" dirty="0" smtClean="0">
                <a:solidFill>
                  <a:schemeClr val="bg1"/>
                </a:solidFill>
              </a:rPr>
              <a:t> zodpovedá nízka hodnota napätia a </a:t>
            </a:r>
            <a:r>
              <a:rPr lang="sk-SK" sz="2800" b="1" dirty="0" smtClean="0">
                <a:solidFill>
                  <a:schemeClr val="bg1"/>
                </a:solidFill>
              </a:rPr>
              <a:t>jednotke</a:t>
            </a:r>
            <a:r>
              <a:rPr lang="sk-SK" sz="2800" dirty="0" smtClean="0">
                <a:solidFill>
                  <a:schemeClr val="bg1"/>
                </a:solidFill>
              </a:rPr>
              <a:t> vyššie kladné napätie.</a:t>
            </a:r>
            <a:endParaRPr lang="cs-CZ" sz="2800" dirty="0">
              <a:solidFill>
                <a:schemeClr val="bg1"/>
              </a:solidFill>
            </a:endParaRPr>
          </a:p>
        </p:txBody>
      </p:sp>
      <p:sp>
        <p:nvSpPr>
          <p:cNvPr id="6" name="TextovéPole 5"/>
          <p:cNvSpPr txBox="1"/>
          <p:nvPr/>
        </p:nvSpPr>
        <p:spPr>
          <a:xfrm>
            <a:off x="126569" y="6058968"/>
            <a:ext cx="3698385" cy="707886"/>
          </a:xfrm>
          <a:prstGeom prst="rect">
            <a:avLst/>
          </a:prstGeom>
          <a:noFill/>
        </p:spPr>
        <p:txBody>
          <a:bodyPr wrap="none" rtlCol="0">
            <a:spAutoFit/>
          </a:bodyPr>
          <a:lstStyle/>
          <a:p>
            <a:r>
              <a:rPr lang="sk-SK" sz="2000" b="1" dirty="0" smtClean="0">
                <a:solidFill>
                  <a:schemeClr val="bg1"/>
                </a:solidFill>
              </a:rPr>
              <a:t>Napäťové úrovne pre konštantné</a:t>
            </a:r>
          </a:p>
          <a:p>
            <a:r>
              <a:rPr lang="sk-SK" sz="2000" b="1" dirty="0" smtClean="0">
                <a:solidFill>
                  <a:schemeClr val="bg1"/>
                </a:solidFill>
              </a:rPr>
              <a:t>           napájacie napätie</a:t>
            </a:r>
            <a:endParaRPr lang="cs-CZ" sz="2000" b="1" dirty="0">
              <a:solidFill>
                <a:schemeClr val="bg1"/>
              </a:solidFill>
            </a:endParaRPr>
          </a:p>
        </p:txBody>
      </p:sp>
    </p:spTree>
    <p:extLst>
      <p:ext uri="{BB962C8B-B14F-4D97-AF65-F5344CB8AC3E}">
        <p14:creationId xmlns:p14="http://schemas.microsoft.com/office/powerpoint/2010/main" val="597718660"/>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230188"/>
            <a:ext cx="8382000" cy="609398"/>
          </a:xfrm>
        </p:spPr>
        <p:txBody>
          <a:bodyPr/>
          <a:lstStyle/>
          <a:p>
            <a:r>
              <a:rPr lang="sk-SK" sz="4400" b="1" dirty="0" smtClean="0"/>
              <a:t>Základné charakteristiky log. obvodov</a:t>
            </a:r>
            <a:endParaRPr lang="cs-CZ" sz="4400" b="1" dirty="0"/>
          </a:p>
        </p:txBody>
      </p:sp>
      <p:sp>
        <p:nvSpPr>
          <p:cNvPr id="4" name="TextovéPole 3"/>
          <p:cNvSpPr txBox="1"/>
          <p:nvPr/>
        </p:nvSpPr>
        <p:spPr>
          <a:xfrm>
            <a:off x="225039" y="1524000"/>
            <a:ext cx="3962400" cy="4524315"/>
          </a:xfrm>
          <a:prstGeom prst="rect">
            <a:avLst/>
          </a:prstGeom>
          <a:noFill/>
        </p:spPr>
        <p:txBody>
          <a:bodyPr wrap="square" rtlCol="0">
            <a:spAutoFit/>
          </a:bodyPr>
          <a:lstStyle/>
          <a:p>
            <a:r>
              <a:rPr lang="sk-SK" sz="3200" b="1" i="1" dirty="0" smtClean="0">
                <a:solidFill>
                  <a:srgbClr val="C00000"/>
                </a:solidFill>
              </a:rPr>
              <a:t>Logický obvod:</a:t>
            </a:r>
          </a:p>
          <a:p>
            <a:r>
              <a:rPr lang="sk-SK" sz="3200" dirty="0" smtClean="0">
                <a:solidFill>
                  <a:schemeClr val="bg1"/>
                </a:solidFill>
              </a:rPr>
              <a:t>Elektronický obvod s upravenými parametrami, ktorý správne funguje, len vtedy ak na jeho vstup privedieme presne špecifikované napäťové úrovne.</a:t>
            </a:r>
            <a:endParaRPr lang="cs-CZ" sz="3200" dirty="0">
              <a:solidFill>
                <a:schemeClr val="bg1"/>
              </a:solidFill>
            </a:endParaRPr>
          </a:p>
        </p:txBody>
      </p:sp>
      <p:pic>
        <p:nvPicPr>
          <p:cNvPr id="4098" name="Picture 2" descr="logLHCM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2414" y="1919257"/>
            <a:ext cx="38100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ovéPole 5"/>
          <p:cNvSpPr txBox="1"/>
          <p:nvPr/>
        </p:nvSpPr>
        <p:spPr>
          <a:xfrm>
            <a:off x="4683615" y="5791200"/>
            <a:ext cx="3603102" cy="707886"/>
          </a:xfrm>
          <a:prstGeom prst="rect">
            <a:avLst/>
          </a:prstGeom>
          <a:noFill/>
        </p:spPr>
        <p:txBody>
          <a:bodyPr wrap="none" rtlCol="0">
            <a:spAutoFit/>
          </a:bodyPr>
          <a:lstStyle/>
          <a:p>
            <a:r>
              <a:rPr lang="sk-SK" sz="2000" b="1" dirty="0" smtClean="0">
                <a:solidFill>
                  <a:schemeClr val="bg1"/>
                </a:solidFill>
              </a:rPr>
              <a:t>Napäťové úrovne pre premenné</a:t>
            </a:r>
          </a:p>
          <a:p>
            <a:r>
              <a:rPr lang="sk-SK" sz="2000" b="1" dirty="0" smtClean="0">
                <a:solidFill>
                  <a:schemeClr val="bg1"/>
                </a:solidFill>
              </a:rPr>
              <a:t>           napájacie napätie</a:t>
            </a:r>
            <a:endParaRPr lang="cs-CZ" sz="2000" b="1" dirty="0">
              <a:solidFill>
                <a:schemeClr val="bg1"/>
              </a:solidFill>
            </a:endParaRPr>
          </a:p>
        </p:txBody>
      </p:sp>
    </p:spTree>
    <p:extLst>
      <p:ext uri="{BB962C8B-B14F-4D97-AF65-F5344CB8AC3E}">
        <p14:creationId xmlns:p14="http://schemas.microsoft.com/office/powerpoint/2010/main" val="2760604066"/>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230188"/>
            <a:ext cx="8382000" cy="553998"/>
          </a:xfrm>
        </p:spPr>
        <p:txBody>
          <a:bodyPr/>
          <a:lstStyle/>
          <a:p>
            <a:r>
              <a:rPr lang="sk-SK" sz="4000" b="1" dirty="0" smtClean="0"/>
              <a:t>Vstupy kombinačných logických obvodov</a:t>
            </a:r>
            <a:endParaRPr lang="cs-CZ" sz="4000" b="1" dirty="0"/>
          </a:p>
        </p:txBody>
      </p:sp>
      <p:sp>
        <p:nvSpPr>
          <p:cNvPr id="3" name="Zástupný symbol pro text 2"/>
          <p:cNvSpPr>
            <a:spLocks noGrp="1"/>
          </p:cNvSpPr>
          <p:nvPr>
            <p:ph type="body" sz="quarter" idx="10"/>
          </p:nvPr>
        </p:nvSpPr>
        <p:spPr>
          <a:xfrm>
            <a:off x="381000" y="1411552"/>
            <a:ext cx="8458200" cy="2314480"/>
          </a:xfrm>
        </p:spPr>
        <p:txBody>
          <a:bodyPr/>
          <a:lstStyle/>
          <a:p>
            <a:r>
              <a:rPr lang="sk-SK" dirty="0" smtClean="0"/>
              <a:t>Počty dátových vstupov hradiel sú 2, 3, 8 ale tiež špecificky podľa potreby alebo možností puzdra.</a:t>
            </a:r>
          </a:p>
          <a:p>
            <a:r>
              <a:rPr lang="sk-SK" dirty="0" smtClean="0"/>
              <a:t>Okrem dátových vstupov  logické obvody môžu mať aj niektoré z kategórie riadiacich resp. </a:t>
            </a:r>
            <a:r>
              <a:rPr lang="sk-SK" dirty="0" err="1" smtClean="0"/>
              <a:t>inicializačných</a:t>
            </a:r>
            <a:r>
              <a:rPr lang="sk-SK" dirty="0" smtClean="0"/>
              <a:t> vstupov.</a:t>
            </a:r>
          </a:p>
        </p:txBody>
      </p:sp>
      <p:sp>
        <p:nvSpPr>
          <p:cNvPr id="4" name="TextovéPole 3"/>
          <p:cNvSpPr txBox="1"/>
          <p:nvPr/>
        </p:nvSpPr>
        <p:spPr>
          <a:xfrm>
            <a:off x="914399" y="3886200"/>
            <a:ext cx="6268896" cy="2739211"/>
          </a:xfrm>
          <a:prstGeom prst="rect">
            <a:avLst/>
          </a:prstGeom>
          <a:noFill/>
        </p:spPr>
        <p:txBody>
          <a:bodyPr wrap="none" rtlCol="0">
            <a:spAutoFit/>
          </a:bodyPr>
          <a:lstStyle/>
          <a:p>
            <a:pPr marL="285750" indent="-285750">
              <a:buFont typeface="Arial" pitchFamily="34" charset="0"/>
              <a:buChar char="•"/>
            </a:pPr>
            <a:r>
              <a:rPr lang="sk-SK" sz="2800" b="1" dirty="0" smtClean="0">
                <a:solidFill>
                  <a:schemeClr val="bg1"/>
                </a:solidFill>
              </a:rPr>
              <a:t>EN</a:t>
            </a:r>
            <a:r>
              <a:rPr lang="sk-SK" sz="2800" dirty="0" smtClean="0">
                <a:solidFill>
                  <a:schemeClr val="bg1"/>
                </a:solidFill>
              </a:rPr>
              <a:t> (</a:t>
            </a:r>
            <a:r>
              <a:rPr lang="sk-SK" sz="2800" dirty="0" err="1" smtClean="0">
                <a:solidFill>
                  <a:schemeClr val="bg1"/>
                </a:solidFill>
              </a:rPr>
              <a:t>enable</a:t>
            </a:r>
            <a:r>
              <a:rPr lang="sk-SK" sz="2800" dirty="0" smtClean="0">
                <a:solidFill>
                  <a:schemeClr val="bg1"/>
                </a:solidFill>
              </a:rPr>
              <a:t>) – povolenie funkcie obvodu</a:t>
            </a:r>
          </a:p>
          <a:p>
            <a:endParaRPr lang="sk-SK" sz="800" dirty="0" smtClean="0">
              <a:solidFill>
                <a:schemeClr val="bg1"/>
              </a:solidFill>
            </a:endParaRPr>
          </a:p>
          <a:p>
            <a:pPr marL="285750" indent="-285750">
              <a:buFont typeface="Arial" pitchFamily="34" charset="0"/>
              <a:buChar char="•"/>
            </a:pPr>
            <a:r>
              <a:rPr lang="sk-SK" sz="2800" b="1" dirty="0" smtClean="0">
                <a:solidFill>
                  <a:schemeClr val="bg1"/>
                </a:solidFill>
              </a:rPr>
              <a:t>OE</a:t>
            </a:r>
            <a:r>
              <a:rPr lang="sk-SK" sz="2800" dirty="0" smtClean="0">
                <a:solidFill>
                  <a:schemeClr val="bg1"/>
                </a:solidFill>
              </a:rPr>
              <a:t> (</a:t>
            </a:r>
            <a:r>
              <a:rPr lang="sk-SK" sz="2800" dirty="0" err="1" smtClean="0">
                <a:solidFill>
                  <a:schemeClr val="bg1"/>
                </a:solidFill>
              </a:rPr>
              <a:t>output</a:t>
            </a:r>
            <a:r>
              <a:rPr lang="sk-SK" sz="2800" dirty="0" smtClean="0">
                <a:solidFill>
                  <a:schemeClr val="bg1"/>
                </a:solidFill>
              </a:rPr>
              <a:t> </a:t>
            </a:r>
            <a:r>
              <a:rPr lang="sk-SK" sz="2800" dirty="0" err="1" smtClean="0">
                <a:solidFill>
                  <a:schemeClr val="bg1"/>
                </a:solidFill>
              </a:rPr>
              <a:t>enable</a:t>
            </a:r>
            <a:r>
              <a:rPr lang="sk-SK" sz="2800" dirty="0" smtClean="0">
                <a:solidFill>
                  <a:schemeClr val="bg1"/>
                </a:solidFill>
              </a:rPr>
              <a:t>) – povolenie výstupu</a:t>
            </a:r>
          </a:p>
          <a:p>
            <a:pPr marL="285750" indent="-285750">
              <a:buFont typeface="Arial" pitchFamily="34" charset="0"/>
              <a:buChar char="•"/>
            </a:pPr>
            <a:endParaRPr lang="sk-SK" sz="800" dirty="0" smtClean="0">
              <a:solidFill>
                <a:schemeClr val="bg1"/>
              </a:solidFill>
            </a:endParaRPr>
          </a:p>
          <a:p>
            <a:pPr marL="285750" indent="-285750">
              <a:buFont typeface="Arial" pitchFamily="34" charset="0"/>
              <a:buChar char="•"/>
            </a:pPr>
            <a:r>
              <a:rPr lang="sk-SK" sz="2800" b="1" dirty="0" smtClean="0">
                <a:solidFill>
                  <a:schemeClr val="bg1"/>
                </a:solidFill>
              </a:rPr>
              <a:t>CE</a:t>
            </a:r>
            <a:r>
              <a:rPr lang="sk-SK" sz="2800" dirty="0" smtClean="0">
                <a:solidFill>
                  <a:schemeClr val="bg1"/>
                </a:solidFill>
              </a:rPr>
              <a:t> (</a:t>
            </a:r>
            <a:r>
              <a:rPr lang="sk-SK" sz="2800" dirty="0" err="1" smtClean="0">
                <a:solidFill>
                  <a:schemeClr val="bg1"/>
                </a:solidFill>
              </a:rPr>
              <a:t>chip</a:t>
            </a:r>
            <a:r>
              <a:rPr lang="sk-SK" sz="2800" dirty="0" smtClean="0">
                <a:solidFill>
                  <a:schemeClr val="bg1"/>
                </a:solidFill>
              </a:rPr>
              <a:t> </a:t>
            </a:r>
            <a:r>
              <a:rPr lang="sk-SK" sz="2800" dirty="0" err="1" smtClean="0">
                <a:solidFill>
                  <a:schemeClr val="bg1"/>
                </a:solidFill>
              </a:rPr>
              <a:t>enable</a:t>
            </a:r>
            <a:r>
              <a:rPr lang="sk-SK" sz="2800" dirty="0" smtClean="0">
                <a:solidFill>
                  <a:schemeClr val="bg1"/>
                </a:solidFill>
              </a:rPr>
              <a:t>) – inicializácia obvodu</a:t>
            </a:r>
          </a:p>
          <a:p>
            <a:endParaRPr lang="sk-SK" sz="800" dirty="0" smtClean="0">
              <a:solidFill>
                <a:schemeClr val="bg1"/>
              </a:solidFill>
            </a:endParaRPr>
          </a:p>
          <a:p>
            <a:pPr marL="285750" indent="-285750">
              <a:buFont typeface="Arial" pitchFamily="34" charset="0"/>
              <a:buChar char="•"/>
            </a:pPr>
            <a:r>
              <a:rPr lang="sk-SK" sz="2800" b="1" dirty="0" smtClean="0">
                <a:solidFill>
                  <a:schemeClr val="bg1"/>
                </a:solidFill>
              </a:rPr>
              <a:t>CS</a:t>
            </a:r>
            <a:r>
              <a:rPr lang="sk-SK" sz="2800" dirty="0" smtClean="0">
                <a:solidFill>
                  <a:schemeClr val="bg1"/>
                </a:solidFill>
              </a:rPr>
              <a:t> (</a:t>
            </a:r>
            <a:r>
              <a:rPr lang="sk-SK" sz="2800" dirty="0" err="1" smtClean="0">
                <a:solidFill>
                  <a:schemeClr val="bg1"/>
                </a:solidFill>
              </a:rPr>
              <a:t>chip</a:t>
            </a:r>
            <a:r>
              <a:rPr lang="sk-SK" sz="2800" dirty="0" smtClean="0">
                <a:solidFill>
                  <a:schemeClr val="bg1"/>
                </a:solidFill>
              </a:rPr>
              <a:t> </a:t>
            </a:r>
            <a:r>
              <a:rPr lang="sk-SK" sz="2800" dirty="0" err="1" smtClean="0">
                <a:solidFill>
                  <a:schemeClr val="bg1"/>
                </a:solidFill>
              </a:rPr>
              <a:t>select</a:t>
            </a:r>
            <a:r>
              <a:rPr lang="sk-SK" sz="2800" dirty="0" smtClean="0">
                <a:solidFill>
                  <a:schemeClr val="bg1"/>
                </a:solidFill>
              </a:rPr>
              <a:t>) – inicializácia obvodu</a:t>
            </a:r>
          </a:p>
          <a:p>
            <a:endParaRPr lang="sk-SK" sz="800" dirty="0" smtClean="0">
              <a:solidFill>
                <a:schemeClr val="bg1"/>
              </a:solidFill>
            </a:endParaRPr>
          </a:p>
          <a:p>
            <a:pPr marL="285750" indent="-285750">
              <a:buFont typeface="Arial" pitchFamily="34" charset="0"/>
              <a:buChar char="•"/>
            </a:pPr>
            <a:r>
              <a:rPr lang="sk-SK" sz="2800" b="1" dirty="0" smtClean="0">
                <a:solidFill>
                  <a:schemeClr val="bg1"/>
                </a:solidFill>
              </a:rPr>
              <a:t>RES</a:t>
            </a:r>
            <a:r>
              <a:rPr lang="sk-SK" sz="2800" dirty="0" smtClean="0">
                <a:solidFill>
                  <a:schemeClr val="bg1"/>
                </a:solidFill>
              </a:rPr>
              <a:t> – </a:t>
            </a:r>
            <a:r>
              <a:rPr lang="sk-SK" sz="2800" dirty="0" err="1" smtClean="0">
                <a:solidFill>
                  <a:schemeClr val="bg1"/>
                </a:solidFill>
              </a:rPr>
              <a:t>reset</a:t>
            </a:r>
            <a:r>
              <a:rPr lang="sk-SK" sz="2800" dirty="0" smtClean="0">
                <a:solidFill>
                  <a:schemeClr val="bg1"/>
                </a:solidFill>
              </a:rPr>
              <a:t>, inicializácia obvodu</a:t>
            </a:r>
            <a:endParaRPr lang="cs-CZ" sz="2800" dirty="0">
              <a:solidFill>
                <a:schemeClr val="bg1"/>
              </a:solidFill>
            </a:endParaRPr>
          </a:p>
        </p:txBody>
      </p:sp>
    </p:spTree>
    <p:extLst>
      <p:ext uri="{BB962C8B-B14F-4D97-AF65-F5344CB8AC3E}">
        <p14:creationId xmlns:p14="http://schemas.microsoft.com/office/powerpoint/2010/main" val="351385816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230188"/>
            <a:ext cx="8382000" cy="553998"/>
          </a:xfrm>
        </p:spPr>
        <p:txBody>
          <a:bodyPr/>
          <a:lstStyle/>
          <a:p>
            <a:r>
              <a:rPr lang="sk-SK" sz="4000" b="1" dirty="0" smtClean="0"/>
              <a:t>Vstupy kombinačných logických obvodov</a:t>
            </a:r>
            <a:endParaRPr lang="cs-CZ" sz="4000" b="1" dirty="0"/>
          </a:p>
        </p:txBody>
      </p:sp>
      <p:sp>
        <p:nvSpPr>
          <p:cNvPr id="3" name="Zástupný symbol pro text 2"/>
          <p:cNvSpPr>
            <a:spLocks noGrp="1"/>
          </p:cNvSpPr>
          <p:nvPr>
            <p:ph type="body" sz="quarter" idx="10"/>
          </p:nvPr>
        </p:nvSpPr>
        <p:spPr>
          <a:xfrm>
            <a:off x="381000" y="1411552"/>
            <a:ext cx="8382000" cy="886397"/>
          </a:xfrm>
        </p:spPr>
        <p:txBody>
          <a:bodyPr/>
          <a:lstStyle/>
          <a:p>
            <a:r>
              <a:rPr lang="sk-SK" dirty="0" smtClean="0"/>
              <a:t>Na realizáciu viacvstupových obvodov  sa využívajú sériovo paralelné radenia spínačov</a:t>
            </a:r>
            <a:endParaRPr lang="cs-CZ" dirty="0"/>
          </a:p>
        </p:txBody>
      </p:sp>
      <p:pic>
        <p:nvPicPr>
          <p:cNvPr id="1026" name="Picture 2" descr="2spi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438400"/>
            <a:ext cx="4029307"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2spin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438400"/>
            <a:ext cx="4191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Tabulka 3"/>
          <p:cNvGraphicFramePr>
            <a:graphicFrameLocks noGrp="1"/>
          </p:cNvGraphicFramePr>
          <p:nvPr>
            <p:extLst>
              <p:ext uri="{D42A27DB-BD31-4B8C-83A1-F6EECF244321}">
                <p14:modId xmlns:p14="http://schemas.microsoft.com/office/powerpoint/2010/main" val="1044439990"/>
              </p:ext>
            </p:extLst>
          </p:nvPr>
        </p:nvGraphicFramePr>
        <p:xfrm>
          <a:off x="1828800" y="4343400"/>
          <a:ext cx="5538505" cy="2209801"/>
        </p:xfrm>
        <a:graphic>
          <a:graphicData uri="http://schemas.openxmlformats.org/drawingml/2006/table">
            <a:tbl>
              <a:tblPr>
                <a:tableStyleId>{35758FB7-9AC5-4552-8A53-C91805E547FA}</a:tableStyleId>
              </a:tblPr>
              <a:tblGrid>
                <a:gridCol w="599801"/>
                <a:gridCol w="667596"/>
                <a:gridCol w="1067777"/>
                <a:gridCol w="1067777"/>
                <a:gridCol w="1067777"/>
                <a:gridCol w="1067777"/>
              </a:tblGrid>
              <a:tr h="412251">
                <a:tc>
                  <a:txBody>
                    <a:bodyPr/>
                    <a:lstStyle/>
                    <a:p>
                      <a:pPr marL="0" marR="0" algn="ctr" hangingPunct="0">
                        <a:spcBef>
                          <a:spcPts val="0"/>
                        </a:spcBef>
                        <a:spcAft>
                          <a:spcPts val="0"/>
                        </a:spcAft>
                      </a:pPr>
                      <a:r>
                        <a:rPr lang="en-GB" sz="2000" b="1" dirty="0">
                          <a:effectLst/>
                        </a:rPr>
                        <a:t>A</a:t>
                      </a:r>
                      <a:endParaRPr lang="cs-CZ" sz="2000" b="1" dirty="0">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dirty="0">
                          <a:effectLst/>
                        </a:rPr>
                        <a:t>B</a:t>
                      </a:r>
                      <a:endParaRPr lang="cs-CZ" sz="2000" b="1" dirty="0">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dirty="0" err="1">
                          <a:effectLst/>
                        </a:rPr>
                        <a:t>Ya</a:t>
                      </a:r>
                      <a:endParaRPr lang="cs-CZ" sz="2000" b="1" dirty="0">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Yb</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dirty="0" err="1">
                          <a:effectLst/>
                        </a:rPr>
                        <a:t>Yc</a:t>
                      </a:r>
                      <a:endParaRPr lang="cs-CZ" sz="2000" b="1" dirty="0">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Yd</a:t>
                      </a:r>
                      <a:endParaRPr lang="cs-CZ" sz="2000" b="1">
                        <a:effectLst/>
                        <a:latin typeface="Times New Roman"/>
                        <a:ea typeface="Times New Roman"/>
                      </a:endParaRPr>
                    </a:p>
                  </a:txBody>
                  <a:tcPr marL="44450" marR="44450" marT="0" marB="0" anchor="ctr"/>
                </a:tc>
              </a:tr>
              <a:tr h="359510">
                <a:tc>
                  <a:txBody>
                    <a:bodyPr/>
                    <a:lstStyle/>
                    <a:p>
                      <a:pPr marL="0" marR="0" algn="ctr" hangingPunct="0">
                        <a:spcBef>
                          <a:spcPts val="0"/>
                        </a:spcBef>
                        <a:spcAft>
                          <a:spcPts val="0"/>
                        </a:spcAft>
                      </a:pPr>
                      <a:r>
                        <a:rPr lang="en-GB" sz="2000" b="1">
                          <a:effectLst/>
                        </a:rPr>
                        <a:t>0</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dirty="0">
                          <a:effectLst/>
                        </a:rPr>
                        <a:t>0</a:t>
                      </a:r>
                      <a:endParaRPr lang="cs-CZ" sz="2000" b="1" dirty="0">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0</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0</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1</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1</a:t>
                      </a:r>
                      <a:endParaRPr lang="cs-CZ" sz="2000" b="1">
                        <a:effectLst/>
                        <a:latin typeface="Times New Roman"/>
                        <a:ea typeface="Times New Roman"/>
                      </a:endParaRPr>
                    </a:p>
                  </a:txBody>
                  <a:tcPr marL="44450" marR="44450" marT="0" marB="0" anchor="ctr"/>
                </a:tc>
              </a:tr>
              <a:tr h="359510">
                <a:tc>
                  <a:txBody>
                    <a:bodyPr/>
                    <a:lstStyle/>
                    <a:p>
                      <a:pPr marL="0" marR="0" algn="ctr" hangingPunct="0">
                        <a:spcBef>
                          <a:spcPts val="0"/>
                        </a:spcBef>
                        <a:spcAft>
                          <a:spcPts val="0"/>
                        </a:spcAft>
                      </a:pPr>
                      <a:r>
                        <a:rPr lang="en-GB" sz="2000" b="1">
                          <a:effectLst/>
                        </a:rPr>
                        <a:t>1</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0</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dirty="0">
                          <a:effectLst/>
                        </a:rPr>
                        <a:t>0</a:t>
                      </a:r>
                      <a:endParaRPr lang="cs-CZ" sz="2000" b="1" dirty="0">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dirty="0">
                          <a:effectLst/>
                        </a:rPr>
                        <a:t>1</a:t>
                      </a:r>
                      <a:endParaRPr lang="cs-CZ" sz="2000" b="1" dirty="0">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1</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0</a:t>
                      </a:r>
                      <a:endParaRPr lang="cs-CZ" sz="2000" b="1">
                        <a:effectLst/>
                        <a:latin typeface="Times New Roman"/>
                        <a:ea typeface="Times New Roman"/>
                      </a:endParaRPr>
                    </a:p>
                  </a:txBody>
                  <a:tcPr marL="44450" marR="44450" marT="0" marB="0" anchor="ctr"/>
                </a:tc>
              </a:tr>
              <a:tr h="359510">
                <a:tc>
                  <a:txBody>
                    <a:bodyPr/>
                    <a:lstStyle/>
                    <a:p>
                      <a:pPr marL="0" marR="0" algn="ctr" hangingPunct="0">
                        <a:spcBef>
                          <a:spcPts val="0"/>
                        </a:spcBef>
                        <a:spcAft>
                          <a:spcPts val="0"/>
                        </a:spcAft>
                      </a:pPr>
                      <a:r>
                        <a:rPr lang="en-GB" sz="2000" b="1">
                          <a:effectLst/>
                        </a:rPr>
                        <a:t>0</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1</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0</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dirty="0">
                          <a:effectLst/>
                        </a:rPr>
                        <a:t>1</a:t>
                      </a:r>
                      <a:endParaRPr lang="cs-CZ" sz="2000" b="1" dirty="0">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dirty="0">
                          <a:effectLst/>
                        </a:rPr>
                        <a:t>1</a:t>
                      </a:r>
                      <a:endParaRPr lang="cs-CZ" sz="2000" b="1" dirty="0">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0</a:t>
                      </a:r>
                      <a:endParaRPr lang="cs-CZ" sz="2000" b="1">
                        <a:effectLst/>
                        <a:latin typeface="Times New Roman"/>
                        <a:ea typeface="Times New Roman"/>
                      </a:endParaRPr>
                    </a:p>
                  </a:txBody>
                  <a:tcPr marL="44450" marR="44450" marT="0" marB="0" anchor="ctr"/>
                </a:tc>
              </a:tr>
              <a:tr h="359510">
                <a:tc>
                  <a:txBody>
                    <a:bodyPr/>
                    <a:lstStyle/>
                    <a:p>
                      <a:pPr marL="0" marR="0" algn="ctr" hangingPunct="0">
                        <a:spcBef>
                          <a:spcPts val="0"/>
                        </a:spcBef>
                        <a:spcAft>
                          <a:spcPts val="0"/>
                        </a:spcAft>
                      </a:pPr>
                      <a:r>
                        <a:rPr lang="en-GB" sz="2000" b="1">
                          <a:effectLst/>
                        </a:rPr>
                        <a:t>1</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1</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1</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1</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dirty="0">
                          <a:effectLst/>
                        </a:rPr>
                        <a:t>0</a:t>
                      </a:r>
                      <a:endParaRPr lang="cs-CZ" sz="2000" b="1" dirty="0">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dirty="0">
                          <a:effectLst/>
                        </a:rPr>
                        <a:t>0</a:t>
                      </a:r>
                      <a:endParaRPr lang="cs-CZ" sz="2000" b="1" dirty="0">
                        <a:effectLst/>
                        <a:latin typeface="Times New Roman"/>
                        <a:ea typeface="Times New Roman"/>
                      </a:endParaRPr>
                    </a:p>
                  </a:txBody>
                  <a:tcPr marL="44450" marR="44450" marT="0" marB="0" anchor="ctr"/>
                </a:tc>
              </a:tr>
              <a:tr h="359510">
                <a:tc>
                  <a:txBody>
                    <a:bodyPr/>
                    <a:lstStyle/>
                    <a:p>
                      <a:pPr marL="0" marR="0" algn="ctr" hangingPunct="0">
                        <a:spcBef>
                          <a:spcPts val="0"/>
                        </a:spcBef>
                        <a:spcAft>
                          <a:spcPts val="0"/>
                        </a:spcAft>
                      </a:pPr>
                      <a:r>
                        <a:rPr lang="en-GB" sz="2000" b="1">
                          <a:effectLst/>
                        </a:rPr>
                        <a:t> </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 </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dirty="0">
                          <a:effectLst/>
                        </a:rPr>
                        <a:t>AND</a:t>
                      </a:r>
                      <a:endParaRPr lang="cs-CZ" sz="2000" b="1" dirty="0">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OR</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a:effectLst/>
                        </a:rPr>
                        <a:t>NAND</a:t>
                      </a:r>
                      <a:endParaRPr lang="cs-CZ" sz="2000" b="1">
                        <a:effectLst/>
                        <a:latin typeface="Times New Roman"/>
                        <a:ea typeface="Times New Roman"/>
                      </a:endParaRPr>
                    </a:p>
                  </a:txBody>
                  <a:tcPr marL="44450" marR="44450" marT="0" marB="0" anchor="ctr"/>
                </a:tc>
                <a:tc>
                  <a:txBody>
                    <a:bodyPr/>
                    <a:lstStyle/>
                    <a:p>
                      <a:pPr marL="0" marR="0" algn="ctr" hangingPunct="0">
                        <a:spcBef>
                          <a:spcPts val="0"/>
                        </a:spcBef>
                        <a:spcAft>
                          <a:spcPts val="0"/>
                        </a:spcAft>
                      </a:pPr>
                      <a:r>
                        <a:rPr lang="en-GB" sz="2000" b="1" dirty="0">
                          <a:effectLst/>
                        </a:rPr>
                        <a:t>NOR</a:t>
                      </a:r>
                      <a:endParaRPr lang="cs-CZ" sz="2000" b="1" dirty="0">
                        <a:effectLst/>
                        <a:latin typeface="Times New Roman"/>
                        <a:ea typeface="Times New Roman"/>
                      </a:endParaRPr>
                    </a:p>
                  </a:txBody>
                  <a:tcPr marL="44450" marR="44450" marT="0" marB="0" anchor="ctr"/>
                </a:tc>
              </a:tr>
            </a:tbl>
          </a:graphicData>
        </a:graphic>
      </p:graphicFrame>
      <p:sp>
        <p:nvSpPr>
          <p:cNvPr id="5" name="TextovéPole 4"/>
          <p:cNvSpPr txBox="1"/>
          <p:nvPr/>
        </p:nvSpPr>
        <p:spPr>
          <a:xfrm>
            <a:off x="609600" y="3858426"/>
            <a:ext cx="7571303" cy="369332"/>
          </a:xfrm>
          <a:prstGeom prst="rect">
            <a:avLst/>
          </a:prstGeom>
          <a:noFill/>
        </p:spPr>
        <p:txBody>
          <a:bodyPr wrap="none" rtlCol="0">
            <a:spAutoFit/>
          </a:bodyPr>
          <a:lstStyle/>
          <a:p>
            <a:r>
              <a:rPr lang="sk-SK" dirty="0" smtClean="0">
                <a:solidFill>
                  <a:schemeClr val="bg1"/>
                </a:solidFill>
              </a:rPr>
              <a:t>           a.		</a:t>
            </a:r>
            <a:r>
              <a:rPr lang="sk-SK" dirty="0">
                <a:solidFill>
                  <a:schemeClr val="bg1"/>
                </a:solidFill>
              </a:rPr>
              <a:t> </a:t>
            </a:r>
            <a:r>
              <a:rPr lang="sk-SK" dirty="0" smtClean="0">
                <a:solidFill>
                  <a:schemeClr val="bg1"/>
                </a:solidFill>
              </a:rPr>
              <a:t>               b.                                  c.                                       d.       </a:t>
            </a:r>
            <a:endParaRPr lang="cs-CZ" dirty="0">
              <a:solidFill>
                <a:schemeClr val="bg1"/>
              </a:solidFill>
            </a:endParaRPr>
          </a:p>
        </p:txBody>
      </p:sp>
    </p:spTree>
    <p:extLst>
      <p:ext uri="{BB962C8B-B14F-4D97-AF65-F5344CB8AC3E}">
        <p14:creationId xmlns:p14="http://schemas.microsoft.com/office/powerpoint/2010/main" val="2952133170"/>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230188"/>
            <a:ext cx="8382000" cy="553998"/>
          </a:xfrm>
        </p:spPr>
        <p:txBody>
          <a:bodyPr/>
          <a:lstStyle/>
          <a:p>
            <a:r>
              <a:rPr lang="sk-SK" sz="4000" b="1" dirty="0" smtClean="0"/>
              <a:t>Vstupy kombinačných logických obvodov</a:t>
            </a:r>
            <a:endParaRPr lang="cs-CZ" sz="4000" b="1" dirty="0"/>
          </a:p>
        </p:txBody>
      </p:sp>
      <p:pic>
        <p:nvPicPr>
          <p:cNvPr id="2050" name="Picture 2" descr="CMOS2v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438400"/>
            <a:ext cx="8402544" cy="3996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ovéPole 3"/>
          <p:cNvSpPr txBox="1"/>
          <p:nvPr/>
        </p:nvSpPr>
        <p:spPr>
          <a:xfrm>
            <a:off x="1066800" y="1509757"/>
            <a:ext cx="7130606" cy="523220"/>
          </a:xfrm>
          <a:prstGeom prst="rect">
            <a:avLst/>
          </a:prstGeom>
          <a:noFill/>
        </p:spPr>
        <p:txBody>
          <a:bodyPr wrap="none" rtlCol="0">
            <a:spAutoFit/>
          </a:bodyPr>
          <a:lstStyle/>
          <a:p>
            <a:r>
              <a:rPr lang="sk-SK" sz="2800" b="1" dirty="0" smtClean="0">
                <a:solidFill>
                  <a:schemeClr val="bg1"/>
                </a:solidFill>
              </a:rPr>
              <a:t>Reálne zapojenie 2 vstupových obvodov CMOS</a:t>
            </a:r>
            <a:endParaRPr lang="cs-CZ" sz="2800" b="1" dirty="0">
              <a:solidFill>
                <a:schemeClr val="bg1"/>
              </a:solidFill>
            </a:endParaRPr>
          </a:p>
        </p:txBody>
      </p:sp>
    </p:spTree>
    <p:extLst>
      <p:ext uri="{BB962C8B-B14F-4D97-AF65-F5344CB8AC3E}">
        <p14:creationId xmlns:p14="http://schemas.microsoft.com/office/powerpoint/2010/main" val="1832863032"/>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3429000"/>
            <a:ext cx="8382000" cy="1329595"/>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sk-SK" sz="9600" b="1" cap="all" spc="0" dirty="0" smtClean="0">
                <a:ln w="0"/>
                <a:solidFill>
                  <a:schemeClr val="accent4">
                    <a:lumMod val="50000"/>
                  </a:schemeClr>
                </a:solidFill>
                <a:effectLst>
                  <a:reflection blurRad="12700" stA="50000" endPos="50000" dist="5000" dir="5400000" sy="-100000" rotWithShape="0"/>
                </a:effectLst>
              </a:rPr>
              <a:t>KONIEC</a:t>
            </a:r>
            <a:endParaRPr lang="cs-CZ" sz="9600" b="1" cap="all" spc="0" dirty="0">
              <a:ln w="0"/>
              <a:solidFill>
                <a:schemeClr val="accent4">
                  <a:lumMod val="50000"/>
                </a:schemeClr>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292887006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OBSAH</a:t>
            </a:r>
            <a:endParaRPr lang="cs-CZ" b="1" dirty="0"/>
          </a:p>
        </p:txBody>
      </p:sp>
      <p:sp>
        <p:nvSpPr>
          <p:cNvPr id="3" name="Zástupný symbol pro text 2"/>
          <p:cNvSpPr>
            <a:spLocks noGrp="1"/>
          </p:cNvSpPr>
          <p:nvPr>
            <p:ph type="body" sz="quarter" idx="10"/>
          </p:nvPr>
        </p:nvSpPr>
        <p:spPr>
          <a:xfrm>
            <a:off x="381000" y="1411552"/>
            <a:ext cx="8382000" cy="3151632"/>
          </a:xfrm>
        </p:spPr>
        <p:txBody>
          <a:bodyPr/>
          <a:lstStyle/>
          <a:p>
            <a:r>
              <a:rPr lang="sk-SK" b="1" dirty="0" smtClean="0"/>
              <a:t>Logický obvod, logický systém</a:t>
            </a:r>
          </a:p>
          <a:p>
            <a:r>
              <a:rPr lang="sk-SK" b="1" dirty="0" smtClean="0"/>
              <a:t>Delenie logických systémov</a:t>
            </a:r>
          </a:p>
          <a:p>
            <a:r>
              <a:rPr lang="sk-SK" b="1" dirty="0" smtClean="0"/>
              <a:t>Úlohy pri návrhu logických systémov</a:t>
            </a:r>
            <a:endParaRPr lang="en-US" b="1" dirty="0" smtClean="0"/>
          </a:p>
          <a:p>
            <a:r>
              <a:rPr lang="sk-SK" b="1" dirty="0" smtClean="0"/>
              <a:t>Typy logických obvodov</a:t>
            </a:r>
          </a:p>
          <a:p>
            <a:r>
              <a:rPr lang="sk-SK" b="1" dirty="0" smtClean="0"/>
              <a:t>Základné charakteristiky logických obvodov</a:t>
            </a:r>
            <a:endParaRPr lang="en-US" b="1" dirty="0"/>
          </a:p>
          <a:p>
            <a:r>
              <a:rPr lang="sk-SK" b="1" dirty="0" smtClean="0"/>
              <a:t>Vstupy kombinačných logických obvodov</a:t>
            </a:r>
            <a:endParaRPr lang="en-US" b="1" dirty="0" smtClean="0"/>
          </a:p>
        </p:txBody>
      </p:sp>
    </p:spTree>
    <p:extLst>
      <p:ext uri="{BB962C8B-B14F-4D97-AF65-F5344CB8AC3E}">
        <p14:creationId xmlns:p14="http://schemas.microsoft.com/office/powerpoint/2010/main" val="170997665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Logický obvod</a:t>
            </a:r>
            <a:endParaRPr lang="cs-CZ" b="1" dirty="0"/>
          </a:p>
        </p:txBody>
      </p:sp>
      <p:sp>
        <p:nvSpPr>
          <p:cNvPr id="3" name="Zástupný symbol pro text 2"/>
          <p:cNvSpPr>
            <a:spLocks noGrp="1"/>
          </p:cNvSpPr>
          <p:nvPr>
            <p:ph type="body" sz="quarter" idx="10"/>
          </p:nvPr>
        </p:nvSpPr>
        <p:spPr>
          <a:xfrm>
            <a:off x="381000" y="1411553"/>
            <a:ext cx="8382000" cy="1218795"/>
          </a:xfrm>
        </p:spPr>
        <p:txBody>
          <a:bodyPr/>
          <a:lstStyle/>
          <a:p>
            <a:pPr>
              <a:spcBef>
                <a:spcPts val="0"/>
              </a:spcBef>
            </a:pPr>
            <a:r>
              <a:rPr lang="sk-SK" sz="2800" b="1" dirty="0" smtClean="0"/>
              <a:t>Technický prostriedok na ktorom je budovaný </a:t>
            </a:r>
            <a:r>
              <a:rPr lang="sk-SK" sz="2800" b="1" i="1" dirty="0" smtClean="0">
                <a:solidFill>
                  <a:schemeClr val="accent5">
                    <a:lumMod val="75000"/>
                  </a:schemeClr>
                </a:solidFill>
              </a:rPr>
              <a:t>logický</a:t>
            </a:r>
            <a:r>
              <a:rPr lang="cs-CZ" sz="2800" b="1" i="1" dirty="0" smtClean="0">
                <a:solidFill>
                  <a:schemeClr val="accent5">
                    <a:lumMod val="75000"/>
                  </a:schemeClr>
                </a:solidFill>
              </a:rPr>
              <a:t> </a:t>
            </a:r>
          </a:p>
          <a:p>
            <a:pPr marL="0" indent="0">
              <a:spcBef>
                <a:spcPts val="0"/>
              </a:spcBef>
              <a:buNone/>
            </a:pPr>
            <a:r>
              <a:rPr lang="sk-SK" b="1" i="1" dirty="0">
                <a:solidFill>
                  <a:schemeClr val="accent5">
                    <a:lumMod val="75000"/>
                  </a:schemeClr>
                </a:solidFill>
              </a:rPr>
              <a:t> </a:t>
            </a:r>
            <a:r>
              <a:rPr lang="sk-SK" b="1" i="1" dirty="0" smtClean="0">
                <a:solidFill>
                  <a:schemeClr val="accent5">
                    <a:lumMod val="75000"/>
                  </a:schemeClr>
                </a:solidFill>
              </a:rPr>
              <a:t>    </a:t>
            </a:r>
            <a:r>
              <a:rPr lang="sk-SK" sz="2800" b="1" i="1" dirty="0" smtClean="0">
                <a:solidFill>
                  <a:schemeClr val="accent5">
                    <a:lumMod val="75000"/>
                  </a:schemeClr>
                </a:solidFill>
              </a:rPr>
              <a:t>systém.</a:t>
            </a:r>
          </a:p>
          <a:p>
            <a:pPr marL="0" indent="0">
              <a:spcBef>
                <a:spcPts val="0"/>
              </a:spcBef>
              <a:buNone/>
            </a:pPr>
            <a:endParaRPr lang="sk-SK" sz="2800" b="1" dirty="0" smtClean="0"/>
          </a:p>
        </p:txBody>
      </p:sp>
      <p:sp>
        <p:nvSpPr>
          <p:cNvPr id="5" name="Zaoblený obdélník 4"/>
          <p:cNvSpPr/>
          <p:nvPr/>
        </p:nvSpPr>
        <p:spPr bwMode="auto">
          <a:xfrm>
            <a:off x="1515533" y="2832176"/>
            <a:ext cx="1295400" cy="251460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cs-CZ"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7" name="Přímá spojnice 6"/>
          <p:cNvCxnSpPr/>
          <p:nvPr/>
        </p:nvCxnSpPr>
        <p:spPr>
          <a:xfrm>
            <a:off x="829733" y="3136976"/>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a:off x="829733" y="3441776"/>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a:off x="829733" y="3746576"/>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Přímá spojnice 12"/>
          <p:cNvCxnSpPr/>
          <p:nvPr/>
        </p:nvCxnSpPr>
        <p:spPr>
          <a:xfrm>
            <a:off x="829733" y="4051376"/>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a:off x="829733" y="4356176"/>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Přímá spojnice 14"/>
          <p:cNvCxnSpPr/>
          <p:nvPr/>
        </p:nvCxnSpPr>
        <p:spPr>
          <a:xfrm>
            <a:off x="829733" y="5118176"/>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Přímá spojnice 15"/>
          <p:cNvCxnSpPr/>
          <p:nvPr/>
        </p:nvCxnSpPr>
        <p:spPr>
          <a:xfrm>
            <a:off x="2810933" y="3145443"/>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2810933" y="3450243"/>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a:off x="2810933" y="3755043"/>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Přímá spojnice 18"/>
          <p:cNvCxnSpPr/>
          <p:nvPr/>
        </p:nvCxnSpPr>
        <p:spPr>
          <a:xfrm>
            <a:off x="2810933" y="4059843"/>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Přímá spojnice 19"/>
          <p:cNvCxnSpPr/>
          <p:nvPr/>
        </p:nvCxnSpPr>
        <p:spPr>
          <a:xfrm>
            <a:off x="2810933" y="4364643"/>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Přímá spojnice 20"/>
          <p:cNvCxnSpPr/>
          <p:nvPr/>
        </p:nvCxnSpPr>
        <p:spPr>
          <a:xfrm>
            <a:off x="2810933" y="5118176"/>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TextovéPole 21"/>
          <p:cNvSpPr txBox="1"/>
          <p:nvPr/>
        </p:nvSpPr>
        <p:spPr>
          <a:xfrm>
            <a:off x="3572933" y="2960777"/>
            <a:ext cx="457200" cy="2862322"/>
          </a:xfrm>
          <a:prstGeom prst="rect">
            <a:avLst/>
          </a:prstGeom>
          <a:noFill/>
        </p:spPr>
        <p:txBody>
          <a:bodyPr wrap="square" rtlCol="0">
            <a:spAutoFit/>
          </a:bodyPr>
          <a:lstStyle/>
          <a:p>
            <a:r>
              <a:rPr lang="sk-SK" b="1" dirty="0" smtClean="0">
                <a:solidFill>
                  <a:schemeClr val="bg1"/>
                </a:solidFill>
              </a:rPr>
              <a:t>y1</a:t>
            </a:r>
          </a:p>
          <a:p>
            <a:r>
              <a:rPr lang="sk-SK" b="1" dirty="0" smtClean="0">
                <a:solidFill>
                  <a:schemeClr val="bg1"/>
                </a:solidFill>
              </a:rPr>
              <a:t>y2</a:t>
            </a:r>
          </a:p>
          <a:p>
            <a:r>
              <a:rPr lang="sk-SK" b="1" dirty="0" smtClean="0">
                <a:solidFill>
                  <a:schemeClr val="bg1"/>
                </a:solidFill>
              </a:rPr>
              <a:t>y3</a:t>
            </a:r>
          </a:p>
          <a:p>
            <a:r>
              <a:rPr lang="sk-SK" b="1" dirty="0" smtClean="0">
                <a:solidFill>
                  <a:schemeClr val="bg1"/>
                </a:solidFill>
              </a:rPr>
              <a:t>y4</a:t>
            </a:r>
          </a:p>
          <a:p>
            <a:r>
              <a:rPr lang="sk-SK" b="1" dirty="0" smtClean="0">
                <a:solidFill>
                  <a:schemeClr val="bg1"/>
                </a:solidFill>
              </a:rPr>
              <a:t>y5</a:t>
            </a:r>
          </a:p>
          <a:p>
            <a:r>
              <a:rPr lang="sk-SK" b="1" dirty="0" smtClean="0">
                <a:solidFill>
                  <a:schemeClr val="bg1"/>
                </a:solidFill>
              </a:rPr>
              <a:t>...</a:t>
            </a:r>
          </a:p>
          <a:p>
            <a:r>
              <a:rPr lang="sk-SK" b="1" dirty="0" smtClean="0">
                <a:solidFill>
                  <a:schemeClr val="bg1"/>
                </a:solidFill>
              </a:rPr>
              <a:t>...</a:t>
            </a:r>
          </a:p>
          <a:p>
            <a:r>
              <a:rPr lang="sk-SK" b="1" dirty="0" err="1" smtClean="0">
                <a:solidFill>
                  <a:schemeClr val="bg1"/>
                </a:solidFill>
              </a:rPr>
              <a:t>yn</a:t>
            </a:r>
            <a:endParaRPr lang="sk-SK" b="1" dirty="0" smtClean="0">
              <a:solidFill>
                <a:schemeClr val="bg1"/>
              </a:solidFill>
            </a:endParaRPr>
          </a:p>
          <a:p>
            <a:endParaRPr lang="sk-SK" b="1" dirty="0">
              <a:solidFill>
                <a:schemeClr val="bg1"/>
              </a:solidFill>
            </a:endParaRPr>
          </a:p>
          <a:p>
            <a:endParaRPr lang="cs-CZ" b="1" dirty="0">
              <a:solidFill>
                <a:schemeClr val="bg1"/>
              </a:solidFill>
            </a:endParaRPr>
          </a:p>
        </p:txBody>
      </p:sp>
      <p:sp>
        <p:nvSpPr>
          <p:cNvPr id="24" name="TextovéPole 23"/>
          <p:cNvSpPr txBox="1"/>
          <p:nvPr/>
        </p:nvSpPr>
        <p:spPr>
          <a:xfrm>
            <a:off x="364066" y="2925015"/>
            <a:ext cx="457200" cy="2862322"/>
          </a:xfrm>
          <a:prstGeom prst="rect">
            <a:avLst/>
          </a:prstGeom>
          <a:noFill/>
        </p:spPr>
        <p:txBody>
          <a:bodyPr wrap="square" rtlCol="0">
            <a:spAutoFit/>
          </a:bodyPr>
          <a:lstStyle/>
          <a:p>
            <a:r>
              <a:rPr lang="sk-SK" b="1" dirty="0" smtClean="0">
                <a:solidFill>
                  <a:schemeClr val="bg1"/>
                </a:solidFill>
              </a:rPr>
              <a:t>x1</a:t>
            </a:r>
          </a:p>
          <a:p>
            <a:r>
              <a:rPr lang="sk-SK" b="1" dirty="0" smtClean="0">
                <a:solidFill>
                  <a:schemeClr val="bg1"/>
                </a:solidFill>
              </a:rPr>
              <a:t>x2</a:t>
            </a:r>
          </a:p>
          <a:p>
            <a:r>
              <a:rPr lang="sk-SK" b="1" dirty="0" smtClean="0">
                <a:solidFill>
                  <a:schemeClr val="bg1"/>
                </a:solidFill>
              </a:rPr>
              <a:t>x3</a:t>
            </a:r>
          </a:p>
          <a:p>
            <a:r>
              <a:rPr lang="sk-SK" b="1" dirty="0" smtClean="0">
                <a:solidFill>
                  <a:schemeClr val="bg1"/>
                </a:solidFill>
              </a:rPr>
              <a:t>x4</a:t>
            </a:r>
          </a:p>
          <a:p>
            <a:r>
              <a:rPr lang="sk-SK" b="1" dirty="0" smtClean="0">
                <a:solidFill>
                  <a:schemeClr val="bg1"/>
                </a:solidFill>
              </a:rPr>
              <a:t>x5</a:t>
            </a:r>
          </a:p>
          <a:p>
            <a:r>
              <a:rPr lang="sk-SK" b="1" dirty="0" smtClean="0">
                <a:solidFill>
                  <a:schemeClr val="bg1"/>
                </a:solidFill>
              </a:rPr>
              <a:t>...</a:t>
            </a:r>
          </a:p>
          <a:p>
            <a:r>
              <a:rPr lang="sk-SK" b="1" dirty="0" smtClean="0">
                <a:solidFill>
                  <a:schemeClr val="bg1"/>
                </a:solidFill>
              </a:rPr>
              <a:t>...</a:t>
            </a:r>
          </a:p>
          <a:p>
            <a:r>
              <a:rPr lang="sk-SK" b="1" dirty="0" err="1" smtClean="0">
                <a:solidFill>
                  <a:schemeClr val="bg1"/>
                </a:solidFill>
              </a:rPr>
              <a:t>xn</a:t>
            </a:r>
            <a:endParaRPr lang="sk-SK" b="1" dirty="0" smtClean="0">
              <a:solidFill>
                <a:schemeClr val="bg1"/>
              </a:solidFill>
            </a:endParaRPr>
          </a:p>
          <a:p>
            <a:endParaRPr lang="sk-SK" b="1" dirty="0">
              <a:solidFill>
                <a:schemeClr val="bg1"/>
              </a:solidFill>
            </a:endParaRPr>
          </a:p>
          <a:p>
            <a:endParaRPr lang="cs-CZ" b="1" dirty="0">
              <a:solidFill>
                <a:schemeClr val="bg1"/>
              </a:solidFill>
            </a:endParaRPr>
          </a:p>
        </p:txBody>
      </p:sp>
      <p:sp>
        <p:nvSpPr>
          <p:cNvPr id="25" name="TextovéPole 24"/>
          <p:cNvSpPr txBox="1"/>
          <p:nvPr/>
        </p:nvSpPr>
        <p:spPr>
          <a:xfrm>
            <a:off x="1934633" y="2951721"/>
            <a:ext cx="457200" cy="2862322"/>
          </a:xfrm>
          <a:prstGeom prst="rect">
            <a:avLst/>
          </a:prstGeom>
          <a:noFill/>
        </p:spPr>
        <p:txBody>
          <a:bodyPr wrap="square" rtlCol="0">
            <a:spAutoFit/>
          </a:bodyPr>
          <a:lstStyle/>
          <a:p>
            <a:r>
              <a:rPr lang="sk-SK" b="1" dirty="0" smtClean="0"/>
              <a:t>z1</a:t>
            </a:r>
          </a:p>
          <a:p>
            <a:r>
              <a:rPr lang="sk-SK" b="1" dirty="0" smtClean="0"/>
              <a:t>z2</a:t>
            </a:r>
          </a:p>
          <a:p>
            <a:r>
              <a:rPr lang="sk-SK" b="1" dirty="0" smtClean="0"/>
              <a:t>z3</a:t>
            </a:r>
          </a:p>
          <a:p>
            <a:r>
              <a:rPr lang="sk-SK" b="1" dirty="0" smtClean="0"/>
              <a:t>z4</a:t>
            </a:r>
          </a:p>
          <a:p>
            <a:r>
              <a:rPr lang="sk-SK" b="1" dirty="0" smtClean="0"/>
              <a:t>z5</a:t>
            </a:r>
          </a:p>
          <a:p>
            <a:r>
              <a:rPr lang="sk-SK" b="1" dirty="0" smtClean="0"/>
              <a:t>...</a:t>
            </a:r>
          </a:p>
          <a:p>
            <a:r>
              <a:rPr lang="sk-SK" b="1" dirty="0" smtClean="0"/>
              <a:t>...</a:t>
            </a:r>
          </a:p>
          <a:p>
            <a:r>
              <a:rPr lang="sk-SK" b="1" dirty="0" err="1" smtClean="0"/>
              <a:t>zn</a:t>
            </a:r>
            <a:endParaRPr lang="sk-SK" b="1" dirty="0" smtClean="0"/>
          </a:p>
          <a:p>
            <a:endParaRPr lang="sk-SK" b="1" dirty="0">
              <a:solidFill>
                <a:schemeClr val="bg1"/>
              </a:solidFill>
            </a:endParaRPr>
          </a:p>
          <a:p>
            <a:endParaRPr lang="cs-CZ" b="1" dirty="0">
              <a:solidFill>
                <a:schemeClr val="bg1"/>
              </a:solidFill>
            </a:endParaRPr>
          </a:p>
        </p:txBody>
      </p:sp>
      <p:sp>
        <p:nvSpPr>
          <p:cNvPr id="23" name="TextovéPole 22"/>
          <p:cNvSpPr txBox="1"/>
          <p:nvPr/>
        </p:nvSpPr>
        <p:spPr>
          <a:xfrm>
            <a:off x="4114800" y="2182280"/>
            <a:ext cx="4800600" cy="4401205"/>
          </a:xfrm>
          <a:prstGeom prst="rect">
            <a:avLst/>
          </a:prstGeom>
          <a:noFill/>
        </p:spPr>
        <p:txBody>
          <a:bodyPr wrap="square" rtlCol="0">
            <a:spAutoFit/>
          </a:bodyPr>
          <a:lstStyle/>
          <a:p>
            <a:pPr marL="285750" indent="-285750">
              <a:buFont typeface="Arial" pitchFamily="34" charset="0"/>
              <a:buChar char="•"/>
            </a:pPr>
            <a:r>
              <a:rPr lang="sk-SK" sz="2800" b="1" i="1" u="sng" dirty="0" smtClean="0">
                <a:solidFill>
                  <a:schemeClr val="bg1"/>
                </a:solidFill>
              </a:rPr>
              <a:t>Vstupné signály</a:t>
            </a:r>
            <a:r>
              <a:rPr lang="sk-SK" sz="2800" b="1" dirty="0" smtClean="0">
                <a:solidFill>
                  <a:schemeClr val="bg1"/>
                </a:solidFill>
              </a:rPr>
              <a:t>: x1 – </a:t>
            </a:r>
            <a:r>
              <a:rPr lang="sk-SK" sz="2800" b="1" dirty="0" err="1" smtClean="0">
                <a:solidFill>
                  <a:schemeClr val="bg1"/>
                </a:solidFill>
              </a:rPr>
              <a:t>xn</a:t>
            </a:r>
            <a:endParaRPr lang="sk-SK" sz="2800" b="1" dirty="0" smtClean="0">
              <a:solidFill>
                <a:schemeClr val="bg1"/>
              </a:solidFill>
            </a:endParaRPr>
          </a:p>
          <a:p>
            <a:r>
              <a:rPr lang="sk-SK" sz="2800" b="1" dirty="0">
                <a:solidFill>
                  <a:schemeClr val="bg1"/>
                </a:solidFill>
              </a:rPr>
              <a:t> </a:t>
            </a:r>
            <a:r>
              <a:rPr lang="sk-SK" sz="2800" b="1" dirty="0" smtClean="0">
                <a:solidFill>
                  <a:schemeClr val="bg1"/>
                </a:solidFill>
              </a:rPr>
              <a:t>   </a:t>
            </a:r>
            <a:r>
              <a:rPr lang="sk-SK" sz="2800" dirty="0" smtClean="0">
                <a:solidFill>
                  <a:schemeClr val="bg1"/>
                </a:solidFill>
              </a:rPr>
              <a:t>Menia svoju hodnotu </a:t>
            </a:r>
          </a:p>
          <a:p>
            <a:r>
              <a:rPr lang="sk-SK" sz="2800" dirty="0">
                <a:solidFill>
                  <a:schemeClr val="bg1"/>
                </a:solidFill>
              </a:rPr>
              <a:t> </a:t>
            </a:r>
            <a:r>
              <a:rPr lang="sk-SK" sz="2800" dirty="0" smtClean="0">
                <a:solidFill>
                  <a:schemeClr val="bg1"/>
                </a:solidFill>
              </a:rPr>
              <a:t>   nezávisle od systému.</a:t>
            </a:r>
          </a:p>
          <a:p>
            <a:pPr marL="285750" indent="-285750">
              <a:buFont typeface="Arial" pitchFamily="34" charset="0"/>
              <a:buChar char="•"/>
            </a:pPr>
            <a:r>
              <a:rPr lang="sk-SK" sz="2800" b="1" i="1" u="sng" dirty="0" smtClean="0">
                <a:solidFill>
                  <a:schemeClr val="bg1"/>
                </a:solidFill>
              </a:rPr>
              <a:t>Výstupné signály</a:t>
            </a:r>
            <a:r>
              <a:rPr lang="sk-SK" sz="2800" b="1" dirty="0" smtClean="0">
                <a:solidFill>
                  <a:schemeClr val="bg1"/>
                </a:solidFill>
              </a:rPr>
              <a:t>: y1 – </a:t>
            </a:r>
            <a:r>
              <a:rPr lang="sk-SK" sz="2800" b="1" dirty="0" err="1" smtClean="0">
                <a:solidFill>
                  <a:schemeClr val="bg1"/>
                </a:solidFill>
              </a:rPr>
              <a:t>yn</a:t>
            </a:r>
            <a:r>
              <a:rPr lang="sk-SK" sz="2800" b="1" dirty="0" smtClean="0">
                <a:solidFill>
                  <a:schemeClr val="bg1"/>
                </a:solidFill>
              </a:rPr>
              <a:t> </a:t>
            </a:r>
          </a:p>
          <a:p>
            <a:r>
              <a:rPr lang="sk-SK" sz="2800" b="1" dirty="0">
                <a:solidFill>
                  <a:schemeClr val="bg1"/>
                </a:solidFill>
              </a:rPr>
              <a:t> </a:t>
            </a:r>
            <a:r>
              <a:rPr lang="sk-SK" sz="2800" b="1" dirty="0" smtClean="0">
                <a:solidFill>
                  <a:schemeClr val="bg1"/>
                </a:solidFill>
              </a:rPr>
              <a:t>   </a:t>
            </a:r>
            <a:r>
              <a:rPr lang="sk-SK" sz="2800" dirty="0" smtClean="0">
                <a:solidFill>
                  <a:schemeClr val="bg1"/>
                </a:solidFill>
              </a:rPr>
              <a:t>Závisia od hodnôt vstupných</a:t>
            </a:r>
          </a:p>
          <a:p>
            <a:r>
              <a:rPr lang="sk-SK" sz="2800" b="1" dirty="0">
                <a:solidFill>
                  <a:schemeClr val="bg1"/>
                </a:solidFill>
              </a:rPr>
              <a:t> </a:t>
            </a:r>
            <a:r>
              <a:rPr lang="sk-SK" sz="2800" b="1" dirty="0" smtClean="0">
                <a:solidFill>
                  <a:schemeClr val="bg1"/>
                </a:solidFill>
              </a:rPr>
              <a:t>   </a:t>
            </a:r>
            <a:r>
              <a:rPr lang="sk-SK" sz="2800" dirty="0" smtClean="0">
                <a:solidFill>
                  <a:schemeClr val="bg1"/>
                </a:solidFill>
              </a:rPr>
              <a:t>veličín.</a:t>
            </a:r>
            <a:endParaRPr lang="sk-SK" sz="2800" b="1" dirty="0" smtClean="0">
              <a:solidFill>
                <a:schemeClr val="bg1"/>
              </a:solidFill>
            </a:endParaRPr>
          </a:p>
          <a:p>
            <a:pPr marL="285750" indent="-285750">
              <a:buFont typeface="Arial" pitchFamily="34" charset="0"/>
              <a:buChar char="•"/>
            </a:pPr>
            <a:r>
              <a:rPr lang="sk-SK" sz="2800" b="1" i="1" u="sng" dirty="0" smtClean="0">
                <a:solidFill>
                  <a:schemeClr val="bg1"/>
                </a:solidFill>
              </a:rPr>
              <a:t>Vnútorné veličiny </a:t>
            </a:r>
            <a:r>
              <a:rPr lang="sk-SK" sz="2800" b="1" i="1" dirty="0" smtClean="0">
                <a:solidFill>
                  <a:schemeClr val="bg1"/>
                </a:solidFill>
              </a:rPr>
              <a:t>(stavové  veličiny): </a:t>
            </a:r>
            <a:r>
              <a:rPr lang="sk-SK" sz="2800" b="1" dirty="0" smtClean="0">
                <a:solidFill>
                  <a:schemeClr val="bg1"/>
                </a:solidFill>
              </a:rPr>
              <a:t>z1 – </a:t>
            </a:r>
            <a:r>
              <a:rPr lang="sk-SK" sz="2800" b="1" dirty="0" err="1" smtClean="0">
                <a:solidFill>
                  <a:schemeClr val="bg1"/>
                </a:solidFill>
              </a:rPr>
              <a:t>zn</a:t>
            </a:r>
            <a:r>
              <a:rPr lang="sk-SK" sz="2800" b="1" dirty="0" smtClean="0">
                <a:solidFill>
                  <a:schemeClr val="bg1"/>
                </a:solidFill>
              </a:rPr>
              <a:t> </a:t>
            </a:r>
          </a:p>
          <a:p>
            <a:r>
              <a:rPr lang="sk-SK" sz="2800" b="1" dirty="0">
                <a:solidFill>
                  <a:schemeClr val="bg1"/>
                </a:solidFill>
              </a:rPr>
              <a:t> </a:t>
            </a:r>
            <a:r>
              <a:rPr lang="sk-SK" sz="2800" b="1" dirty="0" smtClean="0">
                <a:solidFill>
                  <a:schemeClr val="bg1"/>
                </a:solidFill>
              </a:rPr>
              <a:t>  </a:t>
            </a:r>
            <a:r>
              <a:rPr lang="sk-SK" sz="2800" dirty="0" smtClean="0">
                <a:solidFill>
                  <a:schemeClr val="bg1"/>
                </a:solidFill>
              </a:rPr>
              <a:t>Určujú vzťah medzi vstupnými</a:t>
            </a:r>
          </a:p>
          <a:p>
            <a:r>
              <a:rPr lang="sk-SK" sz="2800" b="1" dirty="0">
                <a:solidFill>
                  <a:schemeClr val="bg1"/>
                </a:solidFill>
              </a:rPr>
              <a:t> </a:t>
            </a:r>
            <a:r>
              <a:rPr lang="sk-SK" sz="2800" b="1" dirty="0" smtClean="0">
                <a:solidFill>
                  <a:schemeClr val="bg1"/>
                </a:solidFill>
              </a:rPr>
              <a:t>  </a:t>
            </a:r>
            <a:r>
              <a:rPr lang="sk-SK" sz="2800" dirty="0" smtClean="0">
                <a:solidFill>
                  <a:schemeClr val="bg1"/>
                </a:solidFill>
              </a:rPr>
              <a:t>a výstupnými signálmi.</a:t>
            </a:r>
            <a:endParaRPr lang="sk-SK" sz="2800" b="1" dirty="0" smtClean="0">
              <a:solidFill>
                <a:schemeClr val="bg1"/>
              </a:solidFill>
            </a:endParaRPr>
          </a:p>
        </p:txBody>
      </p:sp>
      <p:sp>
        <p:nvSpPr>
          <p:cNvPr id="27" name="TextovéPole 26"/>
          <p:cNvSpPr txBox="1"/>
          <p:nvPr/>
        </p:nvSpPr>
        <p:spPr>
          <a:xfrm>
            <a:off x="762000" y="5562600"/>
            <a:ext cx="2969531" cy="707886"/>
          </a:xfrm>
          <a:prstGeom prst="rect">
            <a:avLst/>
          </a:prstGeom>
          <a:noFill/>
        </p:spPr>
        <p:txBody>
          <a:bodyPr wrap="none" rtlCol="0">
            <a:spAutoFit/>
          </a:bodyPr>
          <a:lstStyle/>
          <a:p>
            <a:r>
              <a:rPr lang="sk-SK" sz="2000" b="1" dirty="0" smtClean="0">
                <a:solidFill>
                  <a:schemeClr val="bg1"/>
                </a:solidFill>
              </a:rPr>
              <a:t>Bloková schéma logického</a:t>
            </a:r>
          </a:p>
          <a:p>
            <a:r>
              <a:rPr lang="sk-SK" sz="2000" b="1" dirty="0">
                <a:solidFill>
                  <a:schemeClr val="bg1"/>
                </a:solidFill>
              </a:rPr>
              <a:t> </a:t>
            </a:r>
            <a:r>
              <a:rPr lang="sk-SK" sz="2000" b="1" dirty="0" smtClean="0">
                <a:solidFill>
                  <a:schemeClr val="bg1"/>
                </a:solidFill>
              </a:rPr>
              <a:t>              systému</a:t>
            </a:r>
            <a:endParaRPr lang="cs-CZ" sz="2000" b="1" dirty="0">
              <a:solidFill>
                <a:schemeClr val="bg1"/>
              </a:solidFill>
            </a:endParaRPr>
          </a:p>
        </p:txBody>
      </p:sp>
    </p:spTree>
    <p:extLst>
      <p:ext uri="{BB962C8B-B14F-4D97-AF65-F5344CB8AC3E}">
        <p14:creationId xmlns:p14="http://schemas.microsoft.com/office/powerpoint/2010/main" val="407067911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2400" y="230188"/>
            <a:ext cx="8839200" cy="609398"/>
          </a:xfrm>
        </p:spPr>
        <p:txBody>
          <a:bodyPr/>
          <a:lstStyle/>
          <a:p>
            <a:r>
              <a:rPr lang="sk-SK" sz="4400" b="1" dirty="0" smtClean="0"/>
              <a:t> Rozdelenie logických systémov</a:t>
            </a:r>
            <a:endParaRPr lang="cs-CZ" sz="4400" b="1" dirty="0"/>
          </a:p>
        </p:txBody>
      </p:sp>
      <p:sp>
        <p:nvSpPr>
          <p:cNvPr id="3" name="Zástupný symbol pro text 2"/>
          <p:cNvSpPr>
            <a:spLocks noGrp="1"/>
          </p:cNvSpPr>
          <p:nvPr>
            <p:ph type="body" sz="quarter" idx="10"/>
          </p:nvPr>
        </p:nvSpPr>
        <p:spPr>
          <a:xfrm>
            <a:off x="381000" y="1411552"/>
            <a:ext cx="8382000" cy="886397"/>
          </a:xfrm>
        </p:spPr>
        <p:txBody>
          <a:bodyPr/>
          <a:lstStyle/>
          <a:p>
            <a:r>
              <a:rPr lang="sk-SK" dirty="0" smtClean="0"/>
              <a:t>Podľa správania sa delia: </a:t>
            </a:r>
            <a:r>
              <a:rPr lang="sk-SK" b="1" dirty="0" smtClean="0">
                <a:solidFill>
                  <a:schemeClr val="accent5">
                    <a:lumMod val="75000"/>
                  </a:schemeClr>
                </a:solidFill>
              </a:rPr>
              <a:t>kombinačné a sekvenčné</a:t>
            </a:r>
            <a:endParaRPr lang="cs-CZ" b="1" dirty="0">
              <a:solidFill>
                <a:schemeClr val="accent5">
                  <a:lumMod val="75000"/>
                </a:schemeClr>
              </a:solidFill>
            </a:endParaRPr>
          </a:p>
        </p:txBody>
      </p:sp>
      <p:sp>
        <p:nvSpPr>
          <p:cNvPr id="4" name="Zaoblený obdélník 3"/>
          <p:cNvSpPr/>
          <p:nvPr/>
        </p:nvSpPr>
        <p:spPr bwMode="auto">
          <a:xfrm>
            <a:off x="1507066" y="3048039"/>
            <a:ext cx="1157816" cy="1892224"/>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cs-CZ"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5" name="Přímá spojnice 4"/>
          <p:cNvCxnSpPr/>
          <p:nvPr/>
        </p:nvCxnSpPr>
        <p:spPr>
          <a:xfrm>
            <a:off x="821266" y="3352839"/>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Přímá spojnice 5"/>
          <p:cNvCxnSpPr/>
          <p:nvPr/>
        </p:nvCxnSpPr>
        <p:spPr>
          <a:xfrm>
            <a:off x="821266" y="3657639"/>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821266" y="3962439"/>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a:off x="821266" y="4711663"/>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a:off x="2664882" y="3361306"/>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a:off x="2664882" y="3666106"/>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Přímá spojnice 12"/>
          <p:cNvCxnSpPr/>
          <p:nvPr/>
        </p:nvCxnSpPr>
        <p:spPr>
          <a:xfrm>
            <a:off x="2664882" y="3970906"/>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Přímá spojnice 15"/>
          <p:cNvCxnSpPr/>
          <p:nvPr/>
        </p:nvCxnSpPr>
        <p:spPr>
          <a:xfrm>
            <a:off x="2664882" y="4711663"/>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3409948" y="3176640"/>
            <a:ext cx="457200" cy="2308324"/>
          </a:xfrm>
          <a:prstGeom prst="rect">
            <a:avLst/>
          </a:prstGeom>
          <a:noFill/>
        </p:spPr>
        <p:txBody>
          <a:bodyPr wrap="square" rtlCol="0">
            <a:spAutoFit/>
          </a:bodyPr>
          <a:lstStyle/>
          <a:p>
            <a:r>
              <a:rPr lang="sk-SK" b="1" dirty="0" smtClean="0">
                <a:solidFill>
                  <a:schemeClr val="bg1"/>
                </a:solidFill>
              </a:rPr>
              <a:t>y1</a:t>
            </a:r>
          </a:p>
          <a:p>
            <a:r>
              <a:rPr lang="sk-SK" b="1" dirty="0" smtClean="0">
                <a:solidFill>
                  <a:schemeClr val="bg1"/>
                </a:solidFill>
              </a:rPr>
              <a:t>y2</a:t>
            </a:r>
          </a:p>
          <a:p>
            <a:r>
              <a:rPr lang="sk-SK" b="1" dirty="0" smtClean="0">
                <a:solidFill>
                  <a:schemeClr val="bg1"/>
                </a:solidFill>
              </a:rPr>
              <a:t>y3</a:t>
            </a:r>
          </a:p>
          <a:p>
            <a:r>
              <a:rPr lang="sk-SK" b="1" dirty="0" smtClean="0">
                <a:solidFill>
                  <a:schemeClr val="bg1"/>
                </a:solidFill>
              </a:rPr>
              <a:t>...</a:t>
            </a:r>
          </a:p>
          <a:p>
            <a:r>
              <a:rPr lang="sk-SK" b="1" dirty="0" smtClean="0">
                <a:solidFill>
                  <a:schemeClr val="bg1"/>
                </a:solidFill>
              </a:rPr>
              <a:t>...</a:t>
            </a:r>
          </a:p>
          <a:p>
            <a:r>
              <a:rPr lang="sk-SK" b="1" dirty="0" err="1" smtClean="0">
                <a:solidFill>
                  <a:schemeClr val="bg1"/>
                </a:solidFill>
              </a:rPr>
              <a:t>yn</a:t>
            </a:r>
            <a:endParaRPr lang="sk-SK" b="1" dirty="0" smtClean="0">
              <a:solidFill>
                <a:schemeClr val="bg1"/>
              </a:solidFill>
            </a:endParaRPr>
          </a:p>
          <a:p>
            <a:endParaRPr lang="sk-SK" b="1" dirty="0">
              <a:solidFill>
                <a:schemeClr val="bg1"/>
              </a:solidFill>
            </a:endParaRPr>
          </a:p>
          <a:p>
            <a:endParaRPr lang="cs-CZ" b="1" dirty="0">
              <a:solidFill>
                <a:schemeClr val="bg1"/>
              </a:solidFill>
            </a:endParaRPr>
          </a:p>
        </p:txBody>
      </p:sp>
      <p:sp>
        <p:nvSpPr>
          <p:cNvPr id="18" name="TextovéPole 17"/>
          <p:cNvSpPr txBox="1"/>
          <p:nvPr/>
        </p:nvSpPr>
        <p:spPr>
          <a:xfrm>
            <a:off x="355599" y="3140878"/>
            <a:ext cx="457200" cy="2308324"/>
          </a:xfrm>
          <a:prstGeom prst="rect">
            <a:avLst/>
          </a:prstGeom>
          <a:noFill/>
        </p:spPr>
        <p:txBody>
          <a:bodyPr wrap="square" rtlCol="0">
            <a:spAutoFit/>
          </a:bodyPr>
          <a:lstStyle/>
          <a:p>
            <a:r>
              <a:rPr lang="sk-SK" b="1" dirty="0" smtClean="0">
                <a:solidFill>
                  <a:schemeClr val="bg1"/>
                </a:solidFill>
              </a:rPr>
              <a:t>x1</a:t>
            </a:r>
          </a:p>
          <a:p>
            <a:r>
              <a:rPr lang="sk-SK" b="1" dirty="0" smtClean="0">
                <a:solidFill>
                  <a:schemeClr val="bg1"/>
                </a:solidFill>
              </a:rPr>
              <a:t>x2</a:t>
            </a:r>
          </a:p>
          <a:p>
            <a:r>
              <a:rPr lang="sk-SK" b="1" dirty="0" smtClean="0">
                <a:solidFill>
                  <a:schemeClr val="bg1"/>
                </a:solidFill>
              </a:rPr>
              <a:t>x3</a:t>
            </a:r>
          </a:p>
          <a:p>
            <a:r>
              <a:rPr lang="sk-SK" b="1" dirty="0" smtClean="0">
                <a:solidFill>
                  <a:schemeClr val="bg1"/>
                </a:solidFill>
              </a:rPr>
              <a:t>...</a:t>
            </a:r>
          </a:p>
          <a:p>
            <a:r>
              <a:rPr lang="sk-SK" b="1" dirty="0" smtClean="0">
                <a:solidFill>
                  <a:schemeClr val="bg1"/>
                </a:solidFill>
              </a:rPr>
              <a:t>...</a:t>
            </a:r>
          </a:p>
          <a:p>
            <a:r>
              <a:rPr lang="sk-SK" b="1" dirty="0" err="1" smtClean="0">
                <a:solidFill>
                  <a:schemeClr val="bg1"/>
                </a:solidFill>
              </a:rPr>
              <a:t>xn</a:t>
            </a:r>
            <a:endParaRPr lang="sk-SK" b="1" dirty="0" smtClean="0">
              <a:solidFill>
                <a:schemeClr val="bg1"/>
              </a:solidFill>
            </a:endParaRPr>
          </a:p>
          <a:p>
            <a:endParaRPr lang="sk-SK" b="1" dirty="0">
              <a:solidFill>
                <a:schemeClr val="bg1"/>
              </a:solidFill>
            </a:endParaRPr>
          </a:p>
          <a:p>
            <a:endParaRPr lang="cs-CZ" b="1" dirty="0">
              <a:solidFill>
                <a:schemeClr val="bg1"/>
              </a:solidFill>
            </a:endParaRPr>
          </a:p>
        </p:txBody>
      </p:sp>
      <p:sp>
        <p:nvSpPr>
          <p:cNvPr id="19" name="TextovéPole 18"/>
          <p:cNvSpPr txBox="1"/>
          <p:nvPr/>
        </p:nvSpPr>
        <p:spPr>
          <a:xfrm>
            <a:off x="1644649" y="3640208"/>
            <a:ext cx="1020233" cy="707886"/>
          </a:xfrm>
          <a:prstGeom prst="rect">
            <a:avLst/>
          </a:prstGeom>
          <a:noFill/>
        </p:spPr>
        <p:txBody>
          <a:bodyPr wrap="square" rtlCol="0">
            <a:spAutoFit/>
          </a:bodyPr>
          <a:lstStyle/>
          <a:p>
            <a:r>
              <a:rPr lang="sk-SK" sz="4000" b="1" dirty="0" smtClean="0"/>
              <a:t>KLS</a:t>
            </a:r>
            <a:endParaRPr lang="cs-CZ" sz="4000" b="1" dirty="0"/>
          </a:p>
        </p:txBody>
      </p:sp>
      <p:sp>
        <p:nvSpPr>
          <p:cNvPr id="20" name="TextovéPole 19"/>
          <p:cNvSpPr txBox="1"/>
          <p:nvPr/>
        </p:nvSpPr>
        <p:spPr>
          <a:xfrm>
            <a:off x="380999" y="5095259"/>
            <a:ext cx="3533531" cy="707886"/>
          </a:xfrm>
          <a:prstGeom prst="rect">
            <a:avLst/>
          </a:prstGeom>
          <a:noFill/>
        </p:spPr>
        <p:txBody>
          <a:bodyPr wrap="none" rtlCol="0">
            <a:spAutoFit/>
          </a:bodyPr>
          <a:lstStyle/>
          <a:p>
            <a:r>
              <a:rPr lang="sk-SK" sz="2000" b="1" dirty="0" smtClean="0">
                <a:solidFill>
                  <a:schemeClr val="bg1"/>
                </a:solidFill>
              </a:rPr>
              <a:t>Bloková schéma kombinačného</a:t>
            </a:r>
          </a:p>
          <a:p>
            <a:r>
              <a:rPr lang="sk-SK" sz="2000" b="1" dirty="0">
                <a:solidFill>
                  <a:schemeClr val="bg1"/>
                </a:solidFill>
              </a:rPr>
              <a:t> </a:t>
            </a:r>
            <a:r>
              <a:rPr lang="sk-SK" sz="2000" b="1" dirty="0" smtClean="0">
                <a:solidFill>
                  <a:schemeClr val="bg1"/>
                </a:solidFill>
              </a:rPr>
              <a:t>           logického systému</a:t>
            </a:r>
            <a:endParaRPr lang="cs-CZ" sz="2000" b="1" dirty="0">
              <a:solidFill>
                <a:schemeClr val="bg1"/>
              </a:solidFill>
            </a:endParaRPr>
          </a:p>
        </p:txBody>
      </p:sp>
      <p:sp>
        <p:nvSpPr>
          <p:cNvPr id="21" name="TextovéPole 20"/>
          <p:cNvSpPr txBox="1"/>
          <p:nvPr/>
        </p:nvSpPr>
        <p:spPr>
          <a:xfrm>
            <a:off x="4157132" y="2668808"/>
            <a:ext cx="4516301" cy="1384995"/>
          </a:xfrm>
          <a:prstGeom prst="rect">
            <a:avLst/>
          </a:prstGeom>
          <a:noFill/>
        </p:spPr>
        <p:txBody>
          <a:bodyPr wrap="none" rtlCol="0">
            <a:spAutoFit/>
          </a:bodyPr>
          <a:lstStyle/>
          <a:p>
            <a:pPr marL="285750" indent="-285750">
              <a:buFont typeface="Arial" pitchFamily="34" charset="0"/>
              <a:buChar char="•"/>
            </a:pPr>
            <a:r>
              <a:rPr lang="sk-SK" sz="2800" dirty="0" smtClean="0">
                <a:solidFill>
                  <a:schemeClr val="bg1"/>
                </a:solidFill>
              </a:rPr>
              <a:t>Má správanie, ktoré možno </a:t>
            </a:r>
          </a:p>
          <a:p>
            <a:r>
              <a:rPr lang="sk-SK" sz="2800" dirty="0" smtClean="0">
                <a:solidFill>
                  <a:schemeClr val="bg1"/>
                </a:solidFill>
              </a:rPr>
              <a:t>    opísať funkciou:</a:t>
            </a:r>
          </a:p>
          <a:p>
            <a:r>
              <a:rPr lang="sk-SK" sz="2800" dirty="0">
                <a:solidFill>
                  <a:schemeClr val="bg1"/>
                </a:solidFill>
              </a:rPr>
              <a:t> </a:t>
            </a:r>
            <a:r>
              <a:rPr lang="sk-SK" sz="2800" dirty="0" smtClean="0">
                <a:solidFill>
                  <a:schemeClr val="bg1"/>
                </a:solidFill>
              </a:rPr>
              <a:t>                </a:t>
            </a:r>
            <a:r>
              <a:rPr lang="sk-SK" sz="2800" b="1" dirty="0" smtClean="0">
                <a:solidFill>
                  <a:schemeClr val="bg1"/>
                </a:solidFill>
              </a:rPr>
              <a:t>Y</a:t>
            </a:r>
            <a:r>
              <a:rPr lang="en-US" sz="2800" b="1" dirty="0" smtClean="0">
                <a:solidFill>
                  <a:schemeClr val="bg1"/>
                </a:solidFill>
              </a:rPr>
              <a:t>(t)</a:t>
            </a:r>
            <a:r>
              <a:rPr lang="sk-SK" sz="2800" b="1" dirty="0" smtClean="0">
                <a:solidFill>
                  <a:schemeClr val="bg1"/>
                </a:solidFill>
              </a:rPr>
              <a:t> = f</a:t>
            </a:r>
            <a:r>
              <a:rPr lang="en-US" sz="2800" b="1" dirty="0" smtClean="0">
                <a:solidFill>
                  <a:schemeClr val="bg1"/>
                </a:solidFill>
              </a:rPr>
              <a:t>{</a:t>
            </a:r>
            <a:r>
              <a:rPr lang="sk-SK" sz="2800" b="1" dirty="0" smtClean="0">
                <a:solidFill>
                  <a:schemeClr val="bg1"/>
                </a:solidFill>
              </a:rPr>
              <a:t>X</a:t>
            </a:r>
            <a:r>
              <a:rPr lang="en-US" sz="2800" b="1" dirty="0" smtClean="0">
                <a:solidFill>
                  <a:schemeClr val="bg1"/>
                </a:solidFill>
              </a:rPr>
              <a:t>(t)}</a:t>
            </a:r>
            <a:endParaRPr lang="sk-SK" sz="2800" b="1" dirty="0" smtClean="0">
              <a:solidFill>
                <a:schemeClr val="bg1"/>
              </a:solidFill>
            </a:endParaRPr>
          </a:p>
        </p:txBody>
      </p:sp>
      <p:sp>
        <p:nvSpPr>
          <p:cNvPr id="22" name="TextovéPole 21"/>
          <p:cNvSpPr txBox="1"/>
          <p:nvPr/>
        </p:nvSpPr>
        <p:spPr>
          <a:xfrm>
            <a:off x="4284132" y="4450741"/>
            <a:ext cx="4537909" cy="1815882"/>
          </a:xfrm>
          <a:prstGeom prst="rect">
            <a:avLst/>
          </a:prstGeom>
          <a:noFill/>
        </p:spPr>
        <p:txBody>
          <a:bodyPr wrap="none" rtlCol="0">
            <a:spAutoFit/>
          </a:bodyPr>
          <a:lstStyle/>
          <a:p>
            <a:pPr marL="285750" indent="-285750">
              <a:buFont typeface="Arial" pitchFamily="34" charset="0"/>
              <a:buChar char="•"/>
            </a:pPr>
            <a:r>
              <a:rPr lang="sk-SK" sz="2800" dirty="0" smtClean="0">
                <a:solidFill>
                  <a:schemeClr val="bg1"/>
                </a:solidFill>
              </a:rPr>
              <a:t>U kombinačných logických </a:t>
            </a:r>
          </a:p>
          <a:p>
            <a:r>
              <a:rPr lang="sk-SK" sz="2800" b="1" dirty="0" smtClean="0">
                <a:solidFill>
                  <a:schemeClr val="bg1"/>
                </a:solidFill>
              </a:rPr>
              <a:t>    </a:t>
            </a:r>
            <a:r>
              <a:rPr lang="sk-SK" sz="2800" dirty="0" smtClean="0">
                <a:solidFill>
                  <a:schemeClr val="bg1"/>
                </a:solidFill>
              </a:rPr>
              <a:t>systémoch výstupné signály</a:t>
            </a:r>
          </a:p>
          <a:p>
            <a:r>
              <a:rPr lang="sk-SK" sz="2800" dirty="0" smtClean="0">
                <a:solidFill>
                  <a:schemeClr val="bg1"/>
                </a:solidFill>
              </a:rPr>
              <a:t>    </a:t>
            </a:r>
            <a:r>
              <a:rPr lang="sk-SK" sz="2800" b="1" dirty="0" smtClean="0">
                <a:solidFill>
                  <a:srgbClr val="C00000"/>
                </a:solidFill>
              </a:rPr>
              <a:t>závisia iba </a:t>
            </a:r>
            <a:r>
              <a:rPr lang="sk-SK" sz="2800" dirty="0" smtClean="0">
                <a:solidFill>
                  <a:schemeClr val="bg1"/>
                </a:solidFill>
              </a:rPr>
              <a:t>od vstupných</a:t>
            </a:r>
          </a:p>
          <a:p>
            <a:r>
              <a:rPr lang="sk-SK" sz="2800" dirty="0" smtClean="0">
                <a:solidFill>
                  <a:schemeClr val="bg1"/>
                </a:solidFill>
              </a:rPr>
              <a:t>    signálov v danom čase.</a:t>
            </a:r>
          </a:p>
        </p:txBody>
      </p:sp>
      <p:sp>
        <p:nvSpPr>
          <p:cNvPr id="24" name="TextovéPole 23"/>
          <p:cNvSpPr txBox="1"/>
          <p:nvPr/>
        </p:nvSpPr>
        <p:spPr>
          <a:xfrm>
            <a:off x="418929" y="2402112"/>
            <a:ext cx="3738203" cy="461665"/>
          </a:xfrm>
          <a:prstGeom prst="rect">
            <a:avLst/>
          </a:prstGeom>
          <a:noFill/>
        </p:spPr>
        <p:txBody>
          <a:bodyPr wrap="none" rtlCol="0">
            <a:spAutoFit/>
          </a:bodyPr>
          <a:lstStyle/>
          <a:p>
            <a:r>
              <a:rPr lang="sk-SK" sz="2400" b="1" i="1" dirty="0" smtClean="0">
                <a:solidFill>
                  <a:schemeClr val="bg1"/>
                </a:solidFill>
              </a:rPr>
              <a:t>Kombinačný logický systém</a:t>
            </a:r>
            <a:r>
              <a:rPr lang="sk-SK" sz="2400" b="1" dirty="0" smtClean="0">
                <a:solidFill>
                  <a:schemeClr val="bg1"/>
                </a:solidFill>
              </a:rPr>
              <a:t>:</a:t>
            </a:r>
            <a:endParaRPr lang="cs-CZ" sz="2000" b="1" dirty="0">
              <a:solidFill>
                <a:schemeClr val="bg1"/>
              </a:solidFill>
            </a:endParaRPr>
          </a:p>
        </p:txBody>
      </p:sp>
    </p:spTree>
    <p:extLst>
      <p:ext uri="{BB962C8B-B14F-4D97-AF65-F5344CB8AC3E}">
        <p14:creationId xmlns:p14="http://schemas.microsoft.com/office/powerpoint/2010/main" val="181017363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Rozdelenie logický systémov</a:t>
            </a:r>
            <a:endParaRPr lang="cs-CZ" b="1" dirty="0"/>
          </a:p>
        </p:txBody>
      </p:sp>
      <p:sp>
        <p:nvSpPr>
          <p:cNvPr id="4" name="TextovéPole 3"/>
          <p:cNvSpPr txBox="1"/>
          <p:nvPr/>
        </p:nvSpPr>
        <p:spPr>
          <a:xfrm>
            <a:off x="381000" y="1371600"/>
            <a:ext cx="3618876" cy="461665"/>
          </a:xfrm>
          <a:prstGeom prst="rect">
            <a:avLst/>
          </a:prstGeom>
          <a:noFill/>
        </p:spPr>
        <p:txBody>
          <a:bodyPr wrap="none" rtlCol="0">
            <a:spAutoFit/>
          </a:bodyPr>
          <a:lstStyle/>
          <a:p>
            <a:r>
              <a:rPr lang="sk-SK" sz="2400" b="1" i="1" dirty="0" smtClean="0">
                <a:solidFill>
                  <a:schemeClr val="bg1"/>
                </a:solidFill>
              </a:rPr>
              <a:t>Sekvenčný logický systém: </a:t>
            </a:r>
            <a:endParaRPr lang="cs-CZ" sz="2400" b="1" i="1" dirty="0">
              <a:solidFill>
                <a:schemeClr val="bg1"/>
              </a:solidFill>
            </a:endParaRPr>
          </a:p>
        </p:txBody>
      </p:sp>
      <p:sp>
        <p:nvSpPr>
          <p:cNvPr id="5" name="Zaoblený obdélník 4"/>
          <p:cNvSpPr/>
          <p:nvPr/>
        </p:nvSpPr>
        <p:spPr bwMode="auto">
          <a:xfrm>
            <a:off x="1474258" y="2070214"/>
            <a:ext cx="1157816" cy="2501786"/>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cs-CZ"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6" name="Přímá spojnice 5"/>
          <p:cNvCxnSpPr/>
          <p:nvPr/>
        </p:nvCxnSpPr>
        <p:spPr>
          <a:xfrm>
            <a:off x="788458" y="2375015"/>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788458" y="2679815"/>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a:off x="788458" y="3276600"/>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a:off x="868844" y="3733839"/>
            <a:ext cx="605414"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Přímá spojnice 9"/>
          <p:cNvCxnSpPr/>
          <p:nvPr/>
        </p:nvCxnSpPr>
        <p:spPr>
          <a:xfrm>
            <a:off x="2632074" y="2383482"/>
            <a:ext cx="1700969"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a:off x="2632074" y="2679815"/>
            <a:ext cx="1700969" cy="8467"/>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Přímá spojnice 11"/>
          <p:cNvCxnSpPr>
            <a:stCxn id="5" idx="3"/>
          </p:cNvCxnSpPr>
          <p:nvPr/>
        </p:nvCxnSpPr>
        <p:spPr>
          <a:xfrm>
            <a:off x="2632074" y="3321107"/>
            <a:ext cx="1700969"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Přímá spojnice 12"/>
          <p:cNvCxnSpPr/>
          <p:nvPr/>
        </p:nvCxnSpPr>
        <p:spPr>
          <a:xfrm>
            <a:off x="2632074" y="3771900"/>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ovéPole 13"/>
          <p:cNvSpPr txBox="1"/>
          <p:nvPr/>
        </p:nvSpPr>
        <p:spPr>
          <a:xfrm>
            <a:off x="1576916" y="2922657"/>
            <a:ext cx="1020233" cy="707886"/>
          </a:xfrm>
          <a:prstGeom prst="rect">
            <a:avLst/>
          </a:prstGeom>
          <a:noFill/>
        </p:spPr>
        <p:txBody>
          <a:bodyPr wrap="square" rtlCol="0">
            <a:spAutoFit/>
          </a:bodyPr>
          <a:lstStyle/>
          <a:p>
            <a:r>
              <a:rPr lang="sk-SK" sz="800" b="1" dirty="0"/>
              <a:t> </a:t>
            </a:r>
            <a:r>
              <a:rPr lang="sk-SK" sz="4000" b="1" dirty="0" smtClean="0"/>
              <a:t>KLS</a:t>
            </a:r>
            <a:endParaRPr lang="cs-CZ" sz="4000" b="1" dirty="0"/>
          </a:p>
        </p:txBody>
      </p:sp>
      <p:cxnSp>
        <p:nvCxnSpPr>
          <p:cNvPr id="15" name="Přímá spojnice 14"/>
          <p:cNvCxnSpPr/>
          <p:nvPr/>
        </p:nvCxnSpPr>
        <p:spPr>
          <a:xfrm>
            <a:off x="2632074" y="4325419"/>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Přímá spojnice 15"/>
          <p:cNvCxnSpPr/>
          <p:nvPr/>
        </p:nvCxnSpPr>
        <p:spPr>
          <a:xfrm>
            <a:off x="1131358" y="4229101"/>
            <a:ext cx="3429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 name="Obdélník 16"/>
          <p:cNvSpPr/>
          <p:nvPr/>
        </p:nvSpPr>
        <p:spPr bwMode="auto">
          <a:xfrm>
            <a:off x="3052459" y="3581400"/>
            <a:ext cx="838200" cy="381000"/>
          </a:xfrm>
          <a:prstGeom prst="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cs-CZ"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8" name="Obdélník 17"/>
          <p:cNvSpPr/>
          <p:nvPr/>
        </p:nvSpPr>
        <p:spPr bwMode="auto">
          <a:xfrm>
            <a:off x="3052459" y="4132415"/>
            <a:ext cx="838200" cy="381000"/>
          </a:xfrm>
          <a:prstGeom prst="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cs-CZ"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20" name="Pravoúhlá spojnice 19"/>
          <p:cNvCxnSpPr/>
          <p:nvPr/>
        </p:nvCxnSpPr>
        <p:spPr>
          <a:xfrm rot="10800000" flipV="1">
            <a:off x="1131358" y="4322915"/>
            <a:ext cx="2755114" cy="534842"/>
          </a:xfrm>
          <a:prstGeom prst="bentConnector3">
            <a:avLst>
              <a:gd name="adj1" fmla="val -6763"/>
            </a:avLst>
          </a:prstGeom>
          <a:ln w="50800">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cxnSp>
        <p:nvCxnSpPr>
          <p:cNvPr id="27" name="Přímá spojnice 26"/>
          <p:cNvCxnSpPr/>
          <p:nvPr/>
        </p:nvCxnSpPr>
        <p:spPr>
          <a:xfrm flipV="1">
            <a:off x="1131358" y="4212168"/>
            <a:ext cx="0" cy="645590"/>
          </a:xfrm>
          <a:prstGeom prst="line">
            <a:avLst/>
          </a:prstGeom>
          <a:ln w="50800">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cxnSp>
        <p:nvCxnSpPr>
          <p:cNvPr id="41" name="Pravoúhlá spojnice 40"/>
          <p:cNvCxnSpPr/>
          <p:nvPr/>
        </p:nvCxnSpPr>
        <p:spPr>
          <a:xfrm rot="10800000" flipV="1">
            <a:off x="882241" y="3859117"/>
            <a:ext cx="3004231" cy="1181101"/>
          </a:xfrm>
          <a:prstGeom prst="bentConnector3">
            <a:avLst>
              <a:gd name="adj1" fmla="val -13150"/>
            </a:avLst>
          </a:prstGeom>
          <a:ln w="50800">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cxnSp>
        <p:nvCxnSpPr>
          <p:cNvPr id="45" name="Přímá spojnice 44"/>
          <p:cNvCxnSpPr/>
          <p:nvPr/>
        </p:nvCxnSpPr>
        <p:spPr>
          <a:xfrm flipV="1">
            <a:off x="882240" y="3733839"/>
            <a:ext cx="4188" cy="1306380"/>
          </a:xfrm>
          <a:prstGeom prst="line">
            <a:avLst/>
          </a:prstGeom>
          <a:ln w="50800">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sp>
        <p:nvSpPr>
          <p:cNvPr id="51" name="TextovéPole 50"/>
          <p:cNvSpPr txBox="1"/>
          <p:nvPr/>
        </p:nvSpPr>
        <p:spPr>
          <a:xfrm>
            <a:off x="3202094" y="3581400"/>
            <a:ext cx="548548" cy="369332"/>
          </a:xfrm>
          <a:prstGeom prst="rect">
            <a:avLst/>
          </a:prstGeom>
          <a:noFill/>
        </p:spPr>
        <p:txBody>
          <a:bodyPr wrap="none" rtlCol="0">
            <a:spAutoFit/>
          </a:bodyPr>
          <a:lstStyle/>
          <a:p>
            <a:r>
              <a:rPr lang="sk-SK" b="1" dirty="0" smtClean="0"/>
              <a:t>PP1</a:t>
            </a:r>
            <a:endParaRPr lang="cs-CZ" b="1" dirty="0"/>
          </a:p>
        </p:txBody>
      </p:sp>
      <p:sp>
        <p:nvSpPr>
          <p:cNvPr id="52" name="TextovéPole 51"/>
          <p:cNvSpPr txBox="1"/>
          <p:nvPr/>
        </p:nvSpPr>
        <p:spPr>
          <a:xfrm>
            <a:off x="3197285" y="4077288"/>
            <a:ext cx="548548" cy="369332"/>
          </a:xfrm>
          <a:prstGeom prst="rect">
            <a:avLst/>
          </a:prstGeom>
          <a:noFill/>
        </p:spPr>
        <p:txBody>
          <a:bodyPr wrap="none" rtlCol="0">
            <a:spAutoFit/>
          </a:bodyPr>
          <a:lstStyle/>
          <a:p>
            <a:r>
              <a:rPr lang="sk-SK" b="1" dirty="0" err="1" smtClean="0"/>
              <a:t>PPk</a:t>
            </a:r>
            <a:endParaRPr lang="cs-CZ" b="1" dirty="0"/>
          </a:p>
        </p:txBody>
      </p:sp>
      <p:sp>
        <p:nvSpPr>
          <p:cNvPr id="53" name="TextovéPole 52"/>
          <p:cNvSpPr txBox="1"/>
          <p:nvPr/>
        </p:nvSpPr>
        <p:spPr>
          <a:xfrm>
            <a:off x="331258" y="2204073"/>
            <a:ext cx="457200" cy="1754326"/>
          </a:xfrm>
          <a:prstGeom prst="rect">
            <a:avLst/>
          </a:prstGeom>
          <a:noFill/>
        </p:spPr>
        <p:txBody>
          <a:bodyPr wrap="square" rtlCol="0">
            <a:spAutoFit/>
          </a:bodyPr>
          <a:lstStyle/>
          <a:p>
            <a:r>
              <a:rPr lang="sk-SK" b="1" dirty="0" smtClean="0">
                <a:solidFill>
                  <a:schemeClr val="bg1"/>
                </a:solidFill>
              </a:rPr>
              <a:t>x1</a:t>
            </a:r>
          </a:p>
          <a:p>
            <a:r>
              <a:rPr lang="sk-SK" b="1" dirty="0" smtClean="0">
                <a:solidFill>
                  <a:schemeClr val="bg1"/>
                </a:solidFill>
              </a:rPr>
              <a:t>x2</a:t>
            </a:r>
          </a:p>
          <a:p>
            <a:r>
              <a:rPr lang="sk-SK" b="1" dirty="0" smtClean="0">
                <a:solidFill>
                  <a:schemeClr val="bg1"/>
                </a:solidFill>
              </a:rPr>
              <a:t>...</a:t>
            </a:r>
          </a:p>
          <a:p>
            <a:r>
              <a:rPr lang="sk-SK" b="1" dirty="0" err="1" smtClean="0">
                <a:solidFill>
                  <a:schemeClr val="bg1"/>
                </a:solidFill>
              </a:rPr>
              <a:t>xn</a:t>
            </a:r>
            <a:endParaRPr lang="sk-SK" b="1" dirty="0" smtClean="0">
              <a:solidFill>
                <a:schemeClr val="bg1"/>
              </a:solidFill>
            </a:endParaRPr>
          </a:p>
          <a:p>
            <a:endParaRPr lang="sk-SK" b="1" dirty="0">
              <a:solidFill>
                <a:schemeClr val="bg1"/>
              </a:solidFill>
            </a:endParaRPr>
          </a:p>
          <a:p>
            <a:endParaRPr lang="cs-CZ" b="1" dirty="0">
              <a:solidFill>
                <a:schemeClr val="bg1"/>
              </a:solidFill>
            </a:endParaRPr>
          </a:p>
        </p:txBody>
      </p:sp>
      <p:sp>
        <p:nvSpPr>
          <p:cNvPr id="54" name="TextovéPole 53"/>
          <p:cNvSpPr txBox="1"/>
          <p:nvPr/>
        </p:nvSpPr>
        <p:spPr>
          <a:xfrm>
            <a:off x="4355228" y="2196406"/>
            <a:ext cx="457200" cy="1754326"/>
          </a:xfrm>
          <a:prstGeom prst="rect">
            <a:avLst/>
          </a:prstGeom>
          <a:noFill/>
        </p:spPr>
        <p:txBody>
          <a:bodyPr wrap="square" rtlCol="0">
            <a:spAutoFit/>
          </a:bodyPr>
          <a:lstStyle/>
          <a:p>
            <a:r>
              <a:rPr lang="sk-SK" b="1" dirty="0" smtClean="0">
                <a:solidFill>
                  <a:schemeClr val="bg1"/>
                </a:solidFill>
              </a:rPr>
              <a:t>y1</a:t>
            </a:r>
          </a:p>
          <a:p>
            <a:r>
              <a:rPr lang="sk-SK" b="1" dirty="0" smtClean="0">
                <a:solidFill>
                  <a:schemeClr val="bg1"/>
                </a:solidFill>
              </a:rPr>
              <a:t>y2</a:t>
            </a:r>
          </a:p>
          <a:p>
            <a:r>
              <a:rPr lang="sk-SK" b="1" dirty="0" smtClean="0">
                <a:solidFill>
                  <a:schemeClr val="bg1"/>
                </a:solidFill>
              </a:rPr>
              <a:t>...</a:t>
            </a:r>
          </a:p>
          <a:p>
            <a:r>
              <a:rPr lang="sk-SK" b="1" dirty="0" err="1">
                <a:solidFill>
                  <a:schemeClr val="bg1"/>
                </a:solidFill>
              </a:rPr>
              <a:t>y</a:t>
            </a:r>
            <a:r>
              <a:rPr lang="sk-SK" b="1" dirty="0" err="1" smtClean="0">
                <a:solidFill>
                  <a:schemeClr val="bg1"/>
                </a:solidFill>
              </a:rPr>
              <a:t>n</a:t>
            </a:r>
            <a:endParaRPr lang="sk-SK" b="1" dirty="0" smtClean="0">
              <a:solidFill>
                <a:schemeClr val="bg1"/>
              </a:solidFill>
            </a:endParaRPr>
          </a:p>
          <a:p>
            <a:endParaRPr lang="sk-SK" b="1" dirty="0">
              <a:solidFill>
                <a:schemeClr val="bg1"/>
              </a:solidFill>
            </a:endParaRPr>
          </a:p>
          <a:p>
            <a:endParaRPr lang="cs-CZ" b="1" dirty="0">
              <a:solidFill>
                <a:schemeClr val="bg1"/>
              </a:solidFill>
            </a:endParaRPr>
          </a:p>
        </p:txBody>
      </p:sp>
      <p:sp>
        <p:nvSpPr>
          <p:cNvPr id="62" name="TextovéPole 61"/>
          <p:cNvSpPr txBox="1"/>
          <p:nvPr/>
        </p:nvSpPr>
        <p:spPr>
          <a:xfrm>
            <a:off x="4355228" y="3609179"/>
            <a:ext cx="521572" cy="1477328"/>
          </a:xfrm>
          <a:prstGeom prst="rect">
            <a:avLst/>
          </a:prstGeom>
          <a:noFill/>
        </p:spPr>
        <p:txBody>
          <a:bodyPr wrap="square" rtlCol="0">
            <a:spAutoFit/>
          </a:bodyPr>
          <a:lstStyle/>
          <a:p>
            <a:r>
              <a:rPr lang="sk-SK" b="1" dirty="0">
                <a:solidFill>
                  <a:schemeClr val="bg1"/>
                </a:solidFill>
              </a:rPr>
              <a:t>w</a:t>
            </a:r>
            <a:r>
              <a:rPr lang="sk-SK" b="1" dirty="0" smtClean="0">
                <a:solidFill>
                  <a:schemeClr val="bg1"/>
                </a:solidFill>
              </a:rPr>
              <a:t>1</a:t>
            </a:r>
          </a:p>
          <a:p>
            <a:r>
              <a:rPr lang="sk-SK" b="1" dirty="0" smtClean="0">
                <a:solidFill>
                  <a:schemeClr val="bg1"/>
                </a:solidFill>
              </a:rPr>
              <a:t>...</a:t>
            </a:r>
          </a:p>
          <a:p>
            <a:r>
              <a:rPr lang="sk-SK" b="1" dirty="0" err="1" smtClean="0">
                <a:solidFill>
                  <a:schemeClr val="bg1"/>
                </a:solidFill>
              </a:rPr>
              <a:t>wk</a:t>
            </a:r>
            <a:endParaRPr lang="sk-SK" b="1" dirty="0" smtClean="0">
              <a:solidFill>
                <a:schemeClr val="bg1"/>
              </a:solidFill>
            </a:endParaRPr>
          </a:p>
          <a:p>
            <a:endParaRPr lang="sk-SK" b="1" dirty="0">
              <a:solidFill>
                <a:schemeClr val="bg1"/>
              </a:solidFill>
            </a:endParaRPr>
          </a:p>
          <a:p>
            <a:endParaRPr lang="cs-CZ" b="1" dirty="0">
              <a:solidFill>
                <a:schemeClr val="bg1"/>
              </a:solidFill>
            </a:endParaRPr>
          </a:p>
        </p:txBody>
      </p:sp>
      <p:sp>
        <p:nvSpPr>
          <p:cNvPr id="70" name="TextovéPole 69"/>
          <p:cNvSpPr txBox="1"/>
          <p:nvPr/>
        </p:nvSpPr>
        <p:spPr>
          <a:xfrm>
            <a:off x="299072" y="3567513"/>
            <a:ext cx="521572" cy="1477328"/>
          </a:xfrm>
          <a:prstGeom prst="rect">
            <a:avLst/>
          </a:prstGeom>
          <a:noFill/>
        </p:spPr>
        <p:txBody>
          <a:bodyPr wrap="square" rtlCol="0">
            <a:spAutoFit/>
          </a:bodyPr>
          <a:lstStyle/>
          <a:p>
            <a:r>
              <a:rPr lang="sk-SK" b="1" dirty="0">
                <a:solidFill>
                  <a:schemeClr val="bg1"/>
                </a:solidFill>
              </a:rPr>
              <a:t>w</a:t>
            </a:r>
            <a:r>
              <a:rPr lang="sk-SK" b="1" dirty="0" smtClean="0">
                <a:solidFill>
                  <a:schemeClr val="bg1"/>
                </a:solidFill>
              </a:rPr>
              <a:t>1</a:t>
            </a:r>
          </a:p>
          <a:p>
            <a:r>
              <a:rPr lang="sk-SK" b="1" dirty="0" smtClean="0">
                <a:solidFill>
                  <a:schemeClr val="bg1"/>
                </a:solidFill>
              </a:rPr>
              <a:t>...</a:t>
            </a:r>
          </a:p>
          <a:p>
            <a:r>
              <a:rPr lang="sk-SK" b="1" dirty="0" err="1" smtClean="0">
                <a:solidFill>
                  <a:schemeClr val="bg1"/>
                </a:solidFill>
              </a:rPr>
              <a:t>wk</a:t>
            </a:r>
            <a:endParaRPr lang="sk-SK" b="1" dirty="0" smtClean="0">
              <a:solidFill>
                <a:schemeClr val="bg1"/>
              </a:solidFill>
            </a:endParaRPr>
          </a:p>
          <a:p>
            <a:endParaRPr lang="sk-SK" b="1" dirty="0">
              <a:solidFill>
                <a:schemeClr val="bg1"/>
              </a:solidFill>
            </a:endParaRPr>
          </a:p>
          <a:p>
            <a:endParaRPr lang="cs-CZ" b="1" dirty="0">
              <a:solidFill>
                <a:schemeClr val="bg1"/>
              </a:solidFill>
            </a:endParaRPr>
          </a:p>
        </p:txBody>
      </p:sp>
      <p:sp>
        <p:nvSpPr>
          <p:cNvPr id="72" name="TextovéPole 71"/>
          <p:cNvSpPr txBox="1"/>
          <p:nvPr/>
        </p:nvSpPr>
        <p:spPr>
          <a:xfrm>
            <a:off x="2631799" y="3422371"/>
            <a:ext cx="410690" cy="369332"/>
          </a:xfrm>
          <a:prstGeom prst="rect">
            <a:avLst/>
          </a:prstGeom>
          <a:noFill/>
        </p:spPr>
        <p:txBody>
          <a:bodyPr wrap="none" rtlCol="0">
            <a:spAutoFit/>
          </a:bodyPr>
          <a:lstStyle/>
          <a:p>
            <a:r>
              <a:rPr lang="sk-SK" b="1" dirty="0" smtClean="0">
                <a:solidFill>
                  <a:schemeClr val="bg1"/>
                </a:solidFill>
              </a:rPr>
              <a:t>v1</a:t>
            </a:r>
            <a:endParaRPr lang="cs-CZ" b="1" dirty="0">
              <a:solidFill>
                <a:schemeClr val="bg1"/>
              </a:solidFill>
            </a:endParaRPr>
          </a:p>
        </p:txBody>
      </p:sp>
      <p:sp>
        <p:nvSpPr>
          <p:cNvPr id="73" name="TextovéPole 72"/>
          <p:cNvSpPr txBox="1"/>
          <p:nvPr/>
        </p:nvSpPr>
        <p:spPr>
          <a:xfrm>
            <a:off x="2641769" y="3936845"/>
            <a:ext cx="404278" cy="369332"/>
          </a:xfrm>
          <a:prstGeom prst="rect">
            <a:avLst/>
          </a:prstGeom>
          <a:noFill/>
        </p:spPr>
        <p:txBody>
          <a:bodyPr wrap="none" rtlCol="0">
            <a:spAutoFit/>
          </a:bodyPr>
          <a:lstStyle/>
          <a:p>
            <a:r>
              <a:rPr lang="sk-SK" b="1" dirty="0" err="1" smtClean="0">
                <a:solidFill>
                  <a:schemeClr val="bg1"/>
                </a:solidFill>
              </a:rPr>
              <a:t>vk</a:t>
            </a:r>
            <a:endParaRPr lang="cs-CZ" b="1" dirty="0">
              <a:solidFill>
                <a:schemeClr val="bg1"/>
              </a:solidFill>
            </a:endParaRPr>
          </a:p>
        </p:txBody>
      </p:sp>
      <p:sp>
        <p:nvSpPr>
          <p:cNvPr id="74" name="TextovéPole 73"/>
          <p:cNvSpPr txBox="1"/>
          <p:nvPr/>
        </p:nvSpPr>
        <p:spPr>
          <a:xfrm>
            <a:off x="757669" y="5181600"/>
            <a:ext cx="3349250" cy="707886"/>
          </a:xfrm>
          <a:prstGeom prst="rect">
            <a:avLst/>
          </a:prstGeom>
          <a:noFill/>
        </p:spPr>
        <p:txBody>
          <a:bodyPr wrap="none" rtlCol="0">
            <a:spAutoFit/>
          </a:bodyPr>
          <a:lstStyle/>
          <a:p>
            <a:r>
              <a:rPr lang="sk-SK" sz="2000" b="1" dirty="0" smtClean="0">
                <a:solidFill>
                  <a:schemeClr val="bg1"/>
                </a:solidFill>
              </a:rPr>
              <a:t>Bloková schéma sekvenčného</a:t>
            </a:r>
          </a:p>
          <a:p>
            <a:r>
              <a:rPr lang="sk-SK" sz="2000" b="1" dirty="0">
                <a:solidFill>
                  <a:schemeClr val="bg1"/>
                </a:solidFill>
              </a:rPr>
              <a:t> </a:t>
            </a:r>
            <a:r>
              <a:rPr lang="sk-SK" sz="2000" b="1" dirty="0" smtClean="0">
                <a:solidFill>
                  <a:schemeClr val="bg1"/>
                </a:solidFill>
              </a:rPr>
              <a:t>           logického systému</a:t>
            </a:r>
            <a:endParaRPr lang="cs-CZ" sz="2000" b="1" dirty="0">
              <a:solidFill>
                <a:schemeClr val="bg1"/>
              </a:solidFill>
            </a:endParaRPr>
          </a:p>
        </p:txBody>
      </p:sp>
      <p:sp>
        <p:nvSpPr>
          <p:cNvPr id="75" name="TextovéPole 74"/>
          <p:cNvSpPr txBox="1"/>
          <p:nvPr/>
        </p:nvSpPr>
        <p:spPr>
          <a:xfrm>
            <a:off x="4925811" y="1544550"/>
            <a:ext cx="4065789" cy="1815882"/>
          </a:xfrm>
          <a:prstGeom prst="rect">
            <a:avLst/>
          </a:prstGeom>
          <a:noFill/>
        </p:spPr>
        <p:txBody>
          <a:bodyPr wrap="square" rtlCol="0">
            <a:spAutoFit/>
          </a:bodyPr>
          <a:lstStyle/>
          <a:p>
            <a:pPr marL="285750" indent="-285750">
              <a:buFont typeface="Arial" pitchFamily="34" charset="0"/>
              <a:buChar char="•"/>
            </a:pPr>
            <a:r>
              <a:rPr lang="sk-SK" sz="2800" dirty="0" smtClean="0">
                <a:solidFill>
                  <a:schemeClr val="bg1"/>
                </a:solidFill>
              </a:rPr>
              <a:t>Má správanie, ktoré možno  opísať funkciou:</a:t>
            </a:r>
          </a:p>
          <a:p>
            <a:r>
              <a:rPr lang="sk-SK" sz="2800" dirty="0">
                <a:solidFill>
                  <a:schemeClr val="bg1"/>
                </a:solidFill>
              </a:rPr>
              <a:t> </a:t>
            </a:r>
            <a:r>
              <a:rPr lang="sk-SK" sz="2800" dirty="0" smtClean="0">
                <a:solidFill>
                  <a:schemeClr val="bg1"/>
                </a:solidFill>
              </a:rPr>
              <a:t>      </a:t>
            </a:r>
            <a:r>
              <a:rPr lang="sk-SK" sz="2800" b="1" dirty="0" smtClean="0">
                <a:solidFill>
                  <a:schemeClr val="bg1"/>
                </a:solidFill>
              </a:rPr>
              <a:t>Y(t) = f</a:t>
            </a:r>
            <a:r>
              <a:rPr lang="en-US" sz="2800" b="1" dirty="0" smtClean="0">
                <a:solidFill>
                  <a:schemeClr val="bg1"/>
                </a:solidFill>
              </a:rPr>
              <a:t>{</a:t>
            </a:r>
            <a:r>
              <a:rPr lang="sk-SK" sz="2800" b="1" dirty="0" smtClean="0">
                <a:solidFill>
                  <a:schemeClr val="bg1"/>
                </a:solidFill>
              </a:rPr>
              <a:t>X</a:t>
            </a:r>
            <a:r>
              <a:rPr lang="en-US" sz="2800" b="1" dirty="0" smtClean="0">
                <a:solidFill>
                  <a:schemeClr val="bg1"/>
                </a:solidFill>
              </a:rPr>
              <a:t>(t),W(t)}</a:t>
            </a:r>
            <a:r>
              <a:rPr lang="sk-SK" sz="2800" b="1" dirty="0" smtClean="0">
                <a:solidFill>
                  <a:schemeClr val="bg1"/>
                </a:solidFill>
              </a:rPr>
              <a:t> </a:t>
            </a:r>
          </a:p>
          <a:p>
            <a:r>
              <a:rPr lang="sk-SK" sz="2800" b="1" dirty="0">
                <a:solidFill>
                  <a:schemeClr val="bg1"/>
                </a:solidFill>
              </a:rPr>
              <a:t> </a:t>
            </a:r>
            <a:r>
              <a:rPr lang="sk-SK" sz="2800" b="1" dirty="0" smtClean="0">
                <a:solidFill>
                  <a:schemeClr val="bg1"/>
                </a:solidFill>
              </a:rPr>
              <a:t>      Y(t) = f</a:t>
            </a:r>
            <a:r>
              <a:rPr lang="en-US" sz="2800" b="1" dirty="0" smtClean="0">
                <a:solidFill>
                  <a:schemeClr val="bg1"/>
                </a:solidFill>
              </a:rPr>
              <a:t>{</a:t>
            </a:r>
            <a:r>
              <a:rPr lang="sk-SK" sz="2800" b="1" dirty="0" smtClean="0">
                <a:solidFill>
                  <a:schemeClr val="bg1"/>
                </a:solidFill>
              </a:rPr>
              <a:t>X(t),V(t-1)</a:t>
            </a:r>
            <a:r>
              <a:rPr lang="en-US" sz="2800" b="1" dirty="0" smtClean="0">
                <a:solidFill>
                  <a:schemeClr val="bg1"/>
                </a:solidFill>
              </a:rPr>
              <a:t>}</a:t>
            </a:r>
            <a:endParaRPr lang="sk-SK" sz="2800" b="1" dirty="0" smtClean="0">
              <a:solidFill>
                <a:schemeClr val="bg1"/>
              </a:solidFill>
            </a:endParaRPr>
          </a:p>
        </p:txBody>
      </p:sp>
      <p:sp>
        <p:nvSpPr>
          <p:cNvPr id="76" name="TextovéPole 75"/>
          <p:cNvSpPr txBox="1"/>
          <p:nvPr/>
        </p:nvSpPr>
        <p:spPr>
          <a:xfrm>
            <a:off x="4909559" y="3490569"/>
            <a:ext cx="4055820" cy="3108543"/>
          </a:xfrm>
          <a:prstGeom prst="rect">
            <a:avLst/>
          </a:prstGeom>
          <a:noFill/>
        </p:spPr>
        <p:txBody>
          <a:bodyPr wrap="square" rtlCol="0">
            <a:spAutoFit/>
          </a:bodyPr>
          <a:lstStyle/>
          <a:p>
            <a:pPr marL="285750" indent="-285750">
              <a:buFont typeface="Arial" pitchFamily="34" charset="0"/>
              <a:buChar char="•"/>
            </a:pPr>
            <a:r>
              <a:rPr lang="sk-SK" sz="2800" dirty="0" smtClean="0">
                <a:solidFill>
                  <a:schemeClr val="bg1"/>
                </a:solidFill>
              </a:rPr>
              <a:t>Výstupné signály </a:t>
            </a:r>
            <a:r>
              <a:rPr lang="sk-SK" sz="2800" b="1" dirty="0" smtClean="0">
                <a:solidFill>
                  <a:srgbClr val="C00000"/>
                </a:solidFill>
              </a:rPr>
              <a:t>závisia nielen</a:t>
            </a:r>
            <a:r>
              <a:rPr lang="sk-SK" sz="2800" dirty="0" smtClean="0">
                <a:solidFill>
                  <a:srgbClr val="C00000"/>
                </a:solidFill>
              </a:rPr>
              <a:t> </a:t>
            </a:r>
            <a:r>
              <a:rPr lang="sk-SK" sz="2800" dirty="0" smtClean="0">
                <a:solidFill>
                  <a:schemeClr val="bg1"/>
                </a:solidFill>
              </a:rPr>
              <a:t>od vstupných signálov v danom čase ale aj od postupnosti vstupných signálov v predchádzajúcich časových okamihoch.  </a:t>
            </a:r>
          </a:p>
        </p:txBody>
      </p:sp>
    </p:spTree>
    <p:extLst>
      <p:ext uri="{BB962C8B-B14F-4D97-AF65-F5344CB8AC3E}">
        <p14:creationId xmlns:p14="http://schemas.microsoft.com/office/powerpoint/2010/main" val="428236108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230188"/>
            <a:ext cx="8382000" cy="609398"/>
          </a:xfrm>
        </p:spPr>
        <p:txBody>
          <a:bodyPr/>
          <a:lstStyle/>
          <a:p>
            <a:r>
              <a:rPr lang="sk-SK" sz="4400" b="1" dirty="0" smtClean="0"/>
              <a:t>Asynchrónny a synchrónny log. systém</a:t>
            </a:r>
            <a:endParaRPr lang="cs-CZ" sz="4400" b="1" dirty="0"/>
          </a:p>
        </p:txBody>
      </p:sp>
      <p:sp>
        <p:nvSpPr>
          <p:cNvPr id="3" name="Zástupný symbol pro text 2"/>
          <p:cNvSpPr>
            <a:spLocks noGrp="1"/>
          </p:cNvSpPr>
          <p:nvPr>
            <p:ph type="body" sz="quarter" idx="10"/>
          </p:nvPr>
        </p:nvSpPr>
        <p:spPr>
          <a:xfrm>
            <a:off x="381000" y="1411552"/>
            <a:ext cx="8382000" cy="2412968"/>
          </a:xfrm>
        </p:spPr>
        <p:txBody>
          <a:bodyPr/>
          <a:lstStyle/>
          <a:p>
            <a:r>
              <a:rPr lang="sk-SK" sz="2800" b="1" dirty="0" smtClean="0"/>
              <a:t>Asynchrónny</a:t>
            </a:r>
            <a:r>
              <a:rPr lang="sk-SK" sz="2800" dirty="0" smtClean="0"/>
              <a:t> : Hodnoty výstupných premenných sa menia v  časových okamihoch, ktoré závisia len od okamihov zmien vstupného signálu.</a:t>
            </a:r>
          </a:p>
          <a:p>
            <a:r>
              <a:rPr lang="sk-SK" sz="2800" b="1" dirty="0" smtClean="0"/>
              <a:t>Synchrónny</a:t>
            </a:r>
            <a:r>
              <a:rPr lang="sk-SK" sz="2800" dirty="0" smtClean="0"/>
              <a:t> : Hodnoty výstupných premenných sa menia v časových okamihoch, ktoré určujú zmeny osobitného (synchronizačného) signálu. </a:t>
            </a:r>
            <a:endParaRPr lang="cs-CZ" sz="2800" dirty="0"/>
          </a:p>
        </p:txBody>
      </p:sp>
      <p:sp>
        <p:nvSpPr>
          <p:cNvPr id="4" name="Zaoblený obdélník 3"/>
          <p:cNvSpPr/>
          <p:nvPr/>
        </p:nvSpPr>
        <p:spPr bwMode="auto">
          <a:xfrm>
            <a:off x="1725072" y="3976591"/>
            <a:ext cx="1157816" cy="1892224"/>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cs-CZ"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5" name="Přímá spojnice 4"/>
          <p:cNvCxnSpPr/>
          <p:nvPr/>
        </p:nvCxnSpPr>
        <p:spPr>
          <a:xfrm>
            <a:off x="1039272" y="4281391"/>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Přímá spojnice 5"/>
          <p:cNvCxnSpPr/>
          <p:nvPr/>
        </p:nvCxnSpPr>
        <p:spPr>
          <a:xfrm>
            <a:off x="1039272" y="4586191"/>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1039272" y="4890991"/>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a:off x="1039272" y="5640215"/>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a:off x="2882888" y="4289858"/>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Přímá spojnice 9"/>
          <p:cNvCxnSpPr/>
          <p:nvPr/>
        </p:nvCxnSpPr>
        <p:spPr>
          <a:xfrm>
            <a:off x="2882888" y="4594658"/>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a:off x="2882888" y="4899458"/>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a:off x="2882888" y="5640215"/>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ovéPole 12"/>
          <p:cNvSpPr txBox="1"/>
          <p:nvPr/>
        </p:nvSpPr>
        <p:spPr>
          <a:xfrm>
            <a:off x="3627954" y="4105192"/>
            <a:ext cx="457200" cy="2308324"/>
          </a:xfrm>
          <a:prstGeom prst="rect">
            <a:avLst/>
          </a:prstGeom>
          <a:noFill/>
        </p:spPr>
        <p:txBody>
          <a:bodyPr wrap="square" rtlCol="0">
            <a:spAutoFit/>
          </a:bodyPr>
          <a:lstStyle/>
          <a:p>
            <a:r>
              <a:rPr lang="sk-SK" b="1" dirty="0" smtClean="0">
                <a:solidFill>
                  <a:schemeClr val="bg1"/>
                </a:solidFill>
              </a:rPr>
              <a:t>y1</a:t>
            </a:r>
          </a:p>
          <a:p>
            <a:r>
              <a:rPr lang="sk-SK" b="1" dirty="0" smtClean="0">
                <a:solidFill>
                  <a:schemeClr val="bg1"/>
                </a:solidFill>
              </a:rPr>
              <a:t>y2</a:t>
            </a:r>
          </a:p>
          <a:p>
            <a:r>
              <a:rPr lang="sk-SK" b="1" dirty="0" smtClean="0">
                <a:solidFill>
                  <a:schemeClr val="bg1"/>
                </a:solidFill>
              </a:rPr>
              <a:t>y3</a:t>
            </a:r>
          </a:p>
          <a:p>
            <a:r>
              <a:rPr lang="sk-SK" b="1" dirty="0" smtClean="0">
                <a:solidFill>
                  <a:schemeClr val="bg1"/>
                </a:solidFill>
              </a:rPr>
              <a:t>...</a:t>
            </a:r>
          </a:p>
          <a:p>
            <a:r>
              <a:rPr lang="sk-SK" b="1" dirty="0" smtClean="0">
                <a:solidFill>
                  <a:schemeClr val="bg1"/>
                </a:solidFill>
              </a:rPr>
              <a:t>...</a:t>
            </a:r>
          </a:p>
          <a:p>
            <a:r>
              <a:rPr lang="sk-SK" b="1" dirty="0" err="1" smtClean="0">
                <a:solidFill>
                  <a:schemeClr val="bg1"/>
                </a:solidFill>
              </a:rPr>
              <a:t>yn</a:t>
            </a:r>
            <a:endParaRPr lang="sk-SK" b="1" dirty="0" smtClean="0">
              <a:solidFill>
                <a:schemeClr val="bg1"/>
              </a:solidFill>
            </a:endParaRPr>
          </a:p>
          <a:p>
            <a:endParaRPr lang="sk-SK" b="1" dirty="0">
              <a:solidFill>
                <a:schemeClr val="bg1"/>
              </a:solidFill>
            </a:endParaRPr>
          </a:p>
          <a:p>
            <a:endParaRPr lang="cs-CZ" b="1" dirty="0">
              <a:solidFill>
                <a:schemeClr val="bg1"/>
              </a:solidFill>
            </a:endParaRPr>
          </a:p>
        </p:txBody>
      </p:sp>
      <p:sp>
        <p:nvSpPr>
          <p:cNvPr id="14" name="TextovéPole 13"/>
          <p:cNvSpPr txBox="1"/>
          <p:nvPr/>
        </p:nvSpPr>
        <p:spPr>
          <a:xfrm>
            <a:off x="573605" y="4069430"/>
            <a:ext cx="457200" cy="2308324"/>
          </a:xfrm>
          <a:prstGeom prst="rect">
            <a:avLst/>
          </a:prstGeom>
          <a:noFill/>
        </p:spPr>
        <p:txBody>
          <a:bodyPr wrap="square" rtlCol="0">
            <a:spAutoFit/>
          </a:bodyPr>
          <a:lstStyle/>
          <a:p>
            <a:r>
              <a:rPr lang="sk-SK" b="1" dirty="0" smtClean="0">
                <a:solidFill>
                  <a:schemeClr val="bg1"/>
                </a:solidFill>
              </a:rPr>
              <a:t>x1</a:t>
            </a:r>
          </a:p>
          <a:p>
            <a:r>
              <a:rPr lang="sk-SK" b="1" dirty="0" smtClean="0">
                <a:solidFill>
                  <a:schemeClr val="bg1"/>
                </a:solidFill>
              </a:rPr>
              <a:t>x2</a:t>
            </a:r>
          </a:p>
          <a:p>
            <a:r>
              <a:rPr lang="sk-SK" b="1" dirty="0" smtClean="0">
                <a:solidFill>
                  <a:schemeClr val="bg1"/>
                </a:solidFill>
              </a:rPr>
              <a:t>x3</a:t>
            </a:r>
          </a:p>
          <a:p>
            <a:r>
              <a:rPr lang="sk-SK" b="1" dirty="0" smtClean="0">
                <a:solidFill>
                  <a:schemeClr val="bg1"/>
                </a:solidFill>
              </a:rPr>
              <a:t>...</a:t>
            </a:r>
          </a:p>
          <a:p>
            <a:r>
              <a:rPr lang="sk-SK" b="1" dirty="0" smtClean="0">
                <a:solidFill>
                  <a:schemeClr val="bg1"/>
                </a:solidFill>
              </a:rPr>
              <a:t>...</a:t>
            </a:r>
          </a:p>
          <a:p>
            <a:r>
              <a:rPr lang="sk-SK" b="1" dirty="0" err="1" smtClean="0">
                <a:solidFill>
                  <a:schemeClr val="bg1"/>
                </a:solidFill>
              </a:rPr>
              <a:t>xn</a:t>
            </a:r>
            <a:endParaRPr lang="sk-SK" b="1" dirty="0" smtClean="0">
              <a:solidFill>
                <a:schemeClr val="bg1"/>
              </a:solidFill>
            </a:endParaRPr>
          </a:p>
          <a:p>
            <a:endParaRPr lang="sk-SK" b="1" dirty="0">
              <a:solidFill>
                <a:schemeClr val="bg1"/>
              </a:solidFill>
            </a:endParaRPr>
          </a:p>
          <a:p>
            <a:endParaRPr lang="cs-CZ" b="1" dirty="0">
              <a:solidFill>
                <a:schemeClr val="bg1"/>
              </a:solidFill>
            </a:endParaRPr>
          </a:p>
        </p:txBody>
      </p:sp>
      <p:sp>
        <p:nvSpPr>
          <p:cNvPr id="15" name="Zaoblený obdélník 14"/>
          <p:cNvSpPr/>
          <p:nvPr/>
        </p:nvSpPr>
        <p:spPr bwMode="auto">
          <a:xfrm>
            <a:off x="6099561" y="3795231"/>
            <a:ext cx="1157816" cy="2208454"/>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cs-CZ"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16" name="Přímá spojnice 15"/>
          <p:cNvCxnSpPr/>
          <p:nvPr/>
        </p:nvCxnSpPr>
        <p:spPr>
          <a:xfrm>
            <a:off x="5413761" y="4100031"/>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5413761" y="4404831"/>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a:off x="5413761" y="4709631"/>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Přímá spojnice 18"/>
          <p:cNvCxnSpPr/>
          <p:nvPr/>
        </p:nvCxnSpPr>
        <p:spPr>
          <a:xfrm>
            <a:off x="5413761" y="5458855"/>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Přímá spojnice 19"/>
          <p:cNvCxnSpPr/>
          <p:nvPr/>
        </p:nvCxnSpPr>
        <p:spPr>
          <a:xfrm>
            <a:off x="7257377" y="4108498"/>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Přímá spojnice 20"/>
          <p:cNvCxnSpPr/>
          <p:nvPr/>
        </p:nvCxnSpPr>
        <p:spPr>
          <a:xfrm>
            <a:off x="7257377" y="4413298"/>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a:off x="7257377" y="4718098"/>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Přímá spojnice 22"/>
          <p:cNvCxnSpPr/>
          <p:nvPr/>
        </p:nvCxnSpPr>
        <p:spPr>
          <a:xfrm>
            <a:off x="7257377" y="5458855"/>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TextovéPole 23"/>
          <p:cNvSpPr txBox="1"/>
          <p:nvPr/>
        </p:nvSpPr>
        <p:spPr>
          <a:xfrm>
            <a:off x="8002443" y="3923832"/>
            <a:ext cx="457200" cy="2308324"/>
          </a:xfrm>
          <a:prstGeom prst="rect">
            <a:avLst/>
          </a:prstGeom>
          <a:noFill/>
        </p:spPr>
        <p:txBody>
          <a:bodyPr wrap="square" rtlCol="0">
            <a:spAutoFit/>
          </a:bodyPr>
          <a:lstStyle/>
          <a:p>
            <a:r>
              <a:rPr lang="sk-SK" b="1" dirty="0" smtClean="0">
                <a:solidFill>
                  <a:schemeClr val="bg1"/>
                </a:solidFill>
              </a:rPr>
              <a:t>y1</a:t>
            </a:r>
          </a:p>
          <a:p>
            <a:r>
              <a:rPr lang="sk-SK" b="1" dirty="0" smtClean="0">
                <a:solidFill>
                  <a:schemeClr val="bg1"/>
                </a:solidFill>
              </a:rPr>
              <a:t>y2</a:t>
            </a:r>
          </a:p>
          <a:p>
            <a:r>
              <a:rPr lang="sk-SK" b="1" dirty="0" smtClean="0">
                <a:solidFill>
                  <a:schemeClr val="bg1"/>
                </a:solidFill>
              </a:rPr>
              <a:t>y3</a:t>
            </a:r>
          </a:p>
          <a:p>
            <a:r>
              <a:rPr lang="sk-SK" b="1" dirty="0" smtClean="0">
                <a:solidFill>
                  <a:schemeClr val="bg1"/>
                </a:solidFill>
              </a:rPr>
              <a:t>...</a:t>
            </a:r>
          </a:p>
          <a:p>
            <a:r>
              <a:rPr lang="sk-SK" b="1" dirty="0" smtClean="0">
                <a:solidFill>
                  <a:schemeClr val="bg1"/>
                </a:solidFill>
              </a:rPr>
              <a:t>...</a:t>
            </a:r>
          </a:p>
          <a:p>
            <a:r>
              <a:rPr lang="sk-SK" b="1" dirty="0" err="1" smtClean="0">
                <a:solidFill>
                  <a:schemeClr val="bg1"/>
                </a:solidFill>
              </a:rPr>
              <a:t>yn</a:t>
            </a:r>
            <a:endParaRPr lang="sk-SK" b="1" dirty="0" smtClean="0">
              <a:solidFill>
                <a:schemeClr val="bg1"/>
              </a:solidFill>
            </a:endParaRPr>
          </a:p>
          <a:p>
            <a:endParaRPr lang="sk-SK" b="1" dirty="0">
              <a:solidFill>
                <a:schemeClr val="bg1"/>
              </a:solidFill>
            </a:endParaRPr>
          </a:p>
          <a:p>
            <a:endParaRPr lang="cs-CZ" b="1" dirty="0">
              <a:solidFill>
                <a:schemeClr val="bg1"/>
              </a:solidFill>
            </a:endParaRPr>
          </a:p>
        </p:txBody>
      </p:sp>
      <p:sp>
        <p:nvSpPr>
          <p:cNvPr id="25" name="TextovéPole 24"/>
          <p:cNvSpPr txBox="1"/>
          <p:nvPr/>
        </p:nvSpPr>
        <p:spPr>
          <a:xfrm>
            <a:off x="4956561" y="3888070"/>
            <a:ext cx="457200" cy="2308324"/>
          </a:xfrm>
          <a:prstGeom prst="rect">
            <a:avLst/>
          </a:prstGeom>
          <a:noFill/>
        </p:spPr>
        <p:txBody>
          <a:bodyPr wrap="square" rtlCol="0">
            <a:spAutoFit/>
          </a:bodyPr>
          <a:lstStyle/>
          <a:p>
            <a:r>
              <a:rPr lang="sk-SK" b="1" dirty="0" smtClean="0">
                <a:solidFill>
                  <a:schemeClr val="bg1"/>
                </a:solidFill>
              </a:rPr>
              <a:t>x1</a:t>
            </a:r>
          </a:p>
          <a:p>
            <a:r>
              <a:rPr lang="sk-SK" b="1" dirty="0" smtClean="0">
                <a:solidFill>
                  <a:schemeClr val="bg1"/>
                </a:solidFill>
              </a:rPr>
              <a:t>x2</a:t>
            </a:r>
          </a:p>
          <a:p>
            <a:r>
              <a:rPr lang="sk-SK" b="1" dirty="0" smtClean="0">
                <a:solidFill>
                  <a:schemeClr val="bg1"/>
                </a:solidFill>
              </a:rPr>
              <a:t>x3</a:t>
            </a:r>
          </a:p>
          <a:p>
            <a:r>
              <a:rPr lang="sk-SK" b="1" dirty="0" smtClean="0">
                <a:solidFill>
                  <a:schemeClr val="bg1"/>
                </a:solidFill>
              </a:rPr>
              <a:t>...</a:t>
            </a:r>
          </a:p>
          <a:p>
            <a:r>
              <a:rPr lang="sk-SK" b="1" dirty="0" smtClean="0">
                <a:solidFill>
                  <a:schemeClr val="bg1"/>
                </a:solidFill>
              </a:rPr>
              <a:t>...</a:t>
            </a:r>
          </a:p>
          <a:p>
            <a:r>
              <a:rPr lang="sk-SK" b="1" dirty="0" err="1" smtClean="0">
                <a:solidFill>
                  <a:schemeClr val="bg1"/>
                </a:solidFill>
              </a:rPr>
              <a:t>xn</a:t>
            </a:r>
            <a:endParaRPr lang="sk-SK" b="1" dirty="0" smtClean="0">
              <a:solidFill>
                <a:schemeClr val="bg1"/>
              </a:solidFill>
            </a:endParaRPr>
          </a:p>
          <a:p>
            <a:endParaRPr lang="sk-SK" b="1" dirty="0">
              <a:solidFill>
                <a:schemeClr val="bg1"/>
              </a:solidFill>
            </a:endParaRPr>
          </a:p>
          <a:p>
            <a:endParaRPr lang="cs-CZ" b="1" dirty="0">
              <a:solidFill>
                <a:schemeClr val="bg1"/>
              </a:solidFill>
            </a:endParaRPr>
          </a:p>
        </p:txBody>
      </p:sp>
      <p:cxnSp>
        <p:nvCxnSpPr>
          <p:cNvPr id="26" name="Přímá spojnice 25"/>
          <p:cNvCxnSpPr/>
          <p:nvPr/>
        </p:nvCxnSpPr>
        <p:spPr>
          <a:xfrm>
            <a:off x="5413761" y="5775085"/>
            <a:ext cx="685800" cy="0"/>
          </a:xfrm>
          <a:prstGeom prst="line">
            <a:avLst/>
          </a:prstGeom>
          <a:ln w="508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7" name="TextovéPole 26"/>
          <p:cNvSpPr txBox="1"/>
          <p:nvPr/>
        </p:nvSpPr>
        <p:spPr>
          <a:xfrm>
            <a:off x="1793863" y="4501441"/>
            <a:ext cx="1020233" cy="707886"/>
          </a:xfrm>
          <a:prstGeom prst="rect">
            <a:avLst/>
          </a:prstGeom>
          <a:noFill/>
        </p:spPr>
        <p:txBody>
          <a:bodyPr wrap="square" rtlCol="0">
            <a:spAutoFit/>
          </a:bodyPr>
          <a:lstStyle/>
          <a:p>
            <a:r>
              <a:rPr lang="sk-SK" sz="800" b="1" dirty="0"/>
              <a:t> </a:t>
            </a:r>
            <a:r>
              <a:rPr lang="sk-SK" sz="4000" b="1" dirty="0"/>
              <a:t> </a:t>
            </a:r>
            <a:r>
              <a:rPr lang="sk-SK" sz="4000" b="1" dirty="0" smtClean="0"/>
              <a:t>LS</a:t>
            </a:r>
            <a:endParaRPr lang="cs-CZ" sz="4000" b="1" dirty="0"/>
          </a:p>
        </p:txBody>
      </p:sp>
      <p:sp>
        <p:nvSpPr>
          <p:cNvPr id="28" name="TextovéPole 27"/>
          <p:cNvSpPr txBox="1"/>
          <p:nvPr/>
        </p:nvSpPr>
        <p:spPr>
          <a:xfrm>
            <a:off x="6168352" y="4459541"/>
            <a:ext cx="1020233" cy="707886"/>
          </a:xfrm>
          <a:prstGeom prst="rect">
            <a:avLst/>
          </a:prstGeom>
          <a:noFill/>
        </p:spPr>
        <p:txBody>
          <a:bodyPr wrap="square" rtlCol="0">
            <a:spAutoFit/>
          </a:bodyPr>
          <a:lstStyle/>
          <a:p>
            <a:r>
              <a:rPr lang="sk-SK" sz="800" b="1" dirty="0"/>
              <a:t> </a:t>
            </a:r>
            <a:r>
              <a:rPr lang="sk-SK" sz="4000" b="1" dirty="0"/>
              <a:t> </a:t>
            </a:r>
            <a:r>
              <a:rPr lang="sk-SK" sz="4000" b="1" dirty="0" smtClean="0"/>
              <a:t>LS</a:t>
            </a:r>
            <a:endParaRPr lang="cs-CZ" sz="4000" b="1" dirty="0"/>
          </a:p>
        </p:txBody>
      </p:sp>
      <p:sp>
        <p:nvSpPr>
          <p:cNvPr id="29" name="TextovéPole 28"/>
          <p:cNvSpPr txBox="1"/>
          <p:nvPr/>
        </p:nvSpPr>
        <p:spPr>
          <a:xfrm>
            <a:off x="4880361" y="5590419"/>
            <a:ext cx="500458" cy="369332"/>
          </a:xfrm>
          <a:prstGeom prst="rect">
            <a:avLst/>
          </a:prstGeom>
          <a:noFill/>
        </p:spPr>
        <p:txBody>
          <a:bodyPr wrap="none" rtlCol="0">
            <a:spAutoFit/>
          </a:bodyPr>
          <a:lstStyle/>
          <a:p>
            <a:r>
              <a:rPr lang="sk-SK" b="1" dirty="0" smtClean="0">
                <a:solidFill>
                  <a:schemeClr val="bg1"/>
                </a:solidFill>
              </a:rPr>
              <a:t> </a:t>
            </a:r>
            <a:r>
              <a:rPr lang="sk-SK" b="1" dirty="0" err="1" smtClean="0">
                <a:solidFill>
                  <a:schemeClr val="bg1"/>
                </a:solidFill>
              </a:rPr>
              <a:t>clk</a:t>
            </a:r>
            <a:endParaRPr lang="cs-CZ" b="1" dirty="0">
              <a:solidFill>
                <a:schemeClr val="bg1"/>
              </a:solidFill>
            </a:endParaRPr>
          </a:p>
        </p:txBody>
      </p:sp>
      <p:sp>
        <p:nvSpPr>
          <p:cNvPr id="30" name="TextovéPole 29"/>
          <p:cNvSpPr txBox="1"/>
          <p:nvPr/>
        </p:nvSpPr>
        <p:spPr>
          <a:xfrm>
            <a:off x="462578" y="6059573"/>
            <a:ext cx="3650743" cy="707886"/>
          </a:xfrm>
          <a:prstGeom prst="rect">
            <a:avLst/>
          </a:prstGeom>
          <a:noFill/>
        </p:spPr>
        <p:txBody>
          <a:bodyPr wrap="none" rtlCol="0">
            <a:spAutoFit/>
          </a:bodyPr>
          <a:lstStyle/>
          <a:p>
            <a:r>
              <a:rPr lang="sk-SK" sz="2000" b="1" dirty="0" smtClean="0">
                <a:solidFill>
                  <a:schemeClr val="bg1"/>
                </a:solidFill>
              </a:rPr>
              <a:t>Bloková schéma asynchrónneho</a:t>
            </a:r>
          </a:p>
          <a:p>
            <a:r>
              <a:rPr lang="sk-SK" sz="2000" b="1" dirty="0">
                <a:solidFill>
                  <a:schemeClr val="bg1"/>
                </a:solidFill>
              </a:rPr>
              <a:t> </a:t>
            </a:r>
            <a:r>
              <a:rPr lang="sk-SK" sz="2000" b="1" dirty="0" smtClean="0">
                <a:solidFill>
                  <a:schemeClr val="bg1"/>
                </a:solidFill>
              </a:rPr>
              <a:t>           logického systému</a:t>
            </a:r>
            <a:endParaRPr lang="cs-CZ" sz="2000" b="1" dirty="0">
              <a:solidFill>
                <a:schemeClr val="bg1"/>
              </a:solidFill>
            </a:endParaRPr>
          </a:p>
        </p:txBody>
      </p:sp>
      <p:sp>
        <p:nvSpPr>
          <p:cNvPr id="31" name="TextovéPole 30"/>
          <p:cNvSpPr txBox="1"/>
          <p:nvPr/>
        </p:nvSpPr>
        <p:spPr>
          <a:xfrm>
            <a:off x="5031562" y="6051632"/>
            <a:ext cx="3466398" cy="707886"/>
          </a:xfrm>
          <a:prstGeom prst="rect">
            <a:avLst/>
          </a:prstGeom>
          <a:noFill/>
        </p:spPr>
        <p:txBody>
          <a:bodyPr wrap="none" rtlCol="0">
            <a:spAutoFit/>
          </a:bodyPr>
          <a:lstStyle/>
          <a:p>
            <a:r>
              <a:rPr lang="sk-SK" sz="2000" b="1" dirty="0" smtClean="0">
                <a:solidFill>
                  <a:schemeClr val="bg1"/>
                </a:solidFill>
              </a:rPr>
              <a:t>Bloková schéma synchrónneho</a:t>
            </a:r>
          </a:p>
          <a:p>
            <a:r>
              <a:rPr lang="sk-SK" sz="2000" b="1" dirty="0">
                <a:solidFill>
                  <a:schemeClr val="bg1"/>
                </a:solidFill>
              </a:rPr>
              <a:t> </a:t>
            </a:r>
            <a:r>
              <a:rPr lang="sk-SK" sz="2000" b="1" dirty="0" smtClean="0">
                <a:solidFill>
                  <a:schemeClr val="bg1"/>
                </a:solidFill>
              </a:rPr>
              <a:t>           logického systému</a:t>
            </a:r>
            <a:endParaRPr lang="cs-CZ" sz="2000" b="1" dirty="0">
              <a:solidFill>
                <a:schemeClr val="bg1"/>
              </a:solidFill>
            </a:endParaRPr>
          </a:p>
        </p:txBody>
      </p:sp>
    </p:spTree>
    <p:extLst>
      <p:ext uri="{BB962C8B-B14F-4D97-AF65-F5344CB8AC3E}">
        <p14:creationId xmlns:p14="http://schemas.microsoft.com/office/powerpoint/2010/main" val="270712578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76200"/>
            <a:ext cx="8382000" cy="1107996"/>
          </a:xfrm>
        </p:spPr>
        <p:txBody>
          <a:bodyPr/>
          <a:lstStyle/>
          <a:p>
            <a:r>
              <a:rPr lang="sk-SK" sz="4000" b="1" dirty="0" smtClean="0"/>
              <a:t>Logické systémy s pevnou a programovateľnou funkciou</a:t>
            </a:r>
            <a:endParaRPr lang="cs-CZ" sz="4000" b="1" dirty="0"/>
          </a:p>
        </p:txBody>
      </p:sp>
      <p:sp>
        <p:nvSpPr>
          <p:cNvPr id="3" name="Zástupný symbol pro text 2"/>
          <p:cNvSpPr>
            <a:spLocks noGrp="1"/>
          </p:cNvSpPr>
          <p:nvPr>
            <p:ph type="body" sz="quarter" idx="10"/>
          </p:nvPr>
        </p:nvSpPr>
        <p:spPr>
          <a:xfrm>
            <a:off x="381000" y="1411552"/>
            <a:ext cx="8382000" cy="4767459"/>
          </a:xfrm>
        </p:spPr>
        <p:txBody>
          <a:bodyPr/>
          <a:lstStyle/>
          <a:p>
            <a:r>
              <a:rPr lang="sk-SK" b="1" dirty="0" smtClean="0"/>
              <a:t>Pevná funkcia: </a:t>
            </a:r>
            <a:r>
              <a:rPr lang="sk-SK" dirty="0" smtClean="0"/>
              <a:t>Požadované správanie (funkciu) systému je dosiahnuté zostavením vhodnej, pre túto funkciu špecifickej štruktúry.  (Zmena funkcie vyžaduje zmenu štruktúry systému.)</a:t>
            </a:r>
          </a:p>
          <a:p>
            <a:pPr marL="0" indent="0">
              <a:buNone/>
            </a:pPr>
            <a:endParaRPr lang="sk-SK" sz="1400" dirty="0" smtClean="0"/>
          </a:p>
          <a:p>
            <a:r>
              <a:rPr lang="sk-SK" b="1" dirty="0" smtClean="0"/>
              <a:t>Programovateľná funkcia: </a:t>
            </a:r>
            <a:r>
              <a:rPr lang="sk-SK" dirty="0" smtClean="0"/>
              <a:t>Správanie systému je určené programom, ktorý  je uložený  v osobitnom  pamäťovom podsystéme. (Zmena funkcie nevyžaduje zmenu štruktúry systému). Do tejto kategórie patria systémy s mikroprocesormi, logické obvody typu PLD....</a:t>
            </a:r>
            <a:endParaRPr lang="cs-CZ" b="1" dirty="0"/>
          </a:p>
        </p:txBody>
      </p:sp>
    </p:spTree>
    <p:extLst>
      <p:ext uri="{BB962C8B-B14F-4D97-AF65-F5344CB8AC3E}">
        <p14:creationId xmlns:p14="http://schemas.microsoft.com/office/powerpoint/2010/main" val="305423325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230188"/>
            <a:ext cx="8382000" cy="609398"/>
          </a:xfrm>
        </p:spPr>
        <p:txBody>
          <a:bodyPr/>
          <a:lstStyle/>
          <a:p>
            <a:r>
              <a:rPr lang="sk-SK" sz="4400" b="1" dirty="0" smtClean="0"/>
              <a:t>Úlohy pri návrhu logických obvodov</a:t>
            </a:r>
            <a:endParaRPr lang="cs-CZ" sz="4400" b="1" dirty="0"/>
          </a:p>
        </p:txBody>
      </p:sp>
      <p:sp>
        <p:nvSpPr>
          <p:cNvPr id="3" name="Zástupný symbol pro text 2"/>
          <p:cNvSpPr>
            <a:spLocks noGrp="1"/>
          </p:cNvSpPr>
          <p:nvPr>
            <p:ph type="body" sz="quarter" idx="10"/>
          </p:nvPr>
        </p:nvSpPr>
        <p:spPr>
          <a:xfrm>
            <a:off x="381000" y="1411552"/>
            <a:ext cx="8382000" cy="886397"/>
          </a:xfrm>
        </p:spPr>
        <p:txBody>
          <a:bodyPr/>
          <a:lstStyle/>
          <a:p>
            <a:r>
              <a:rPr lang="sk-SK" b="1" dirty="0" smtClean="0"/>
              <a:t>Hlavné úlohy</a:t>
            </a:r>
            <a:r>
              <a:rPr lang="sk-SK" dirty="0" smtClean="0"/>
              <a:t>: analýza, syntéza, modelovanie a simulácia logických systémov. </a:t>
            </a:r>
            <a:endParaRPr lang="cs-CZ" dirty="0"/>
          </a:p>
        </p:txBody>
      </p:sp>
      <p:sp>
        <p:nvSpPr>
          <p:cNvPr id="4" name="TextovéPole 3"/>
          <p:cNvSpPr txBox="1"/>
          <p:nvPr/>
        </p:nvSpPr>
        <p:spPr>
          <a:xfrm>
            <a:off x="457200" y="2286000"/>
            <a:ext cx="8534400" cy="4031873"/>
          </a:xfrm>
          <a:prstGeom prst="rect">
            <a:avLst/>
          </a:prstGeom>
          <a:noFill/>
        </p:spPr>
        <p:txBody>
          <a:bodyPr wrap="square" rtlCol="0">
            <a:spAutoFit/>
          </a:bodyPr>
          <a:lstStyle/>
          <a:p>
            <a:r>
              <a:rPr lang="sk-SK" sz="3200" b="1" i="1" dirty="0" smtClean="0">
                <a:solidFill>
                  <a:srgbClr val="C00000"/>
                </a:solidFill>
              </a:rPr>
              <a:t>Analýza:</a:t>
            </a:r>
          </a:p>
          <a:p>
            <a:r>
              <a:rPr lang="sk-SK" sz="3200" dirty="0" smtClean="0">
                <a:solidFill>
                  <a:schemeClr val="bg1"/>
                </a:solidFill>
              </a:rPr>
              <a:t>Predstavuje riešenie nasledujúcej úlohy:</a:t>
            </a:r>
          </a:p>
          <a:p>
            <a:r>
              <a:rPr lang="sk-SK" sz="3200" b="1" dirty="0" smtClean="0">
                <a:solidFill>
                  <a:schemeClr val="bg1"/>
                </a:solidFill>
              </a:rPr>
              <a:t>Je určená štruktúra číslicového systému a treba nájsť a opísať jeho správanie. </a:t>
            </a:r>
            <a:endParaRPr lang="sk-SK" sz="3200" dirty="0" smtClean="0">
              <a:solidFill>
                <a:schemeClr val="bg1"/>
              </a:solidFill>
            </a:endParaRPr>
          </a:p>
          <a:p>
            <a:r>
              <a:rPr lang="sk-SK" sz="3200" dirty="0" smtClean="0">
                <a:solidFill>
                  <a:schemeClr val="bg1"/>
                </a:solidFill>
              </a:rPr>
              <a:t>Výsledkom analýzy je jednoznačné riešenia</a:t>
            </a:r>
            <a:r>
              <a:rPr lang="en-US" sz="3200" dirty="0" smtClean="0">
                <a:solidFill>
                  <a:schemeClr val="bg1"/>
                </a:solidFill>
              </a:rPr>
              <a:t>!</a:t>
            </a:r>
            <a:endParaRPr lang="sk-SK" sz="3200" dirty="0" smtClean="0">
              <a:solidFill>
                <a:schemeClr val="bg1"/>
              </a:solidFill>
            </a:endParaRPr>
          </a:p>
          <a:p>
            <a:endParaRPr lang="sk-SK" sz="3200" dirty="0">
              <a:solidFill>
                <a:schemeClr val="bg1"/>
              </a:solidFill>
            </a:endParaRPr>
          </a:p>
          <a:p>
            <a:r>
              <a:rPr lang="sk-SK" sz="3200" b="1" dirty="0" smtClean="0">
                <a:solidFill>
                  <a:schemeClr val="bg1"/>
                </a:solidFill>
              </a:rPr>
              <a:t>Účel</a:t>
            </a:r>
            <a:r>
              <a:rPr lang="sk-SK" sz="3200" dirty="0" smtClean="0">
                <a:solidFill>
                  <a:schemeClr val="bg1"/>
                </a:solidFill>
              </a:rPr>
              <a:t>: rozvoj poznania, zistenia, lokalizácie a odstránenie porúch</a:t>
            </a:r>
            <a:endParaRPr lang="cs-CZ" sz="3200" dirty="0">
              <a:solidFill>
                <a:schemeClr val="bg1"/>
              </a:solidFill>
            </a:endParaRPr>
          </a:p>
        </p:txBody>
      </p:sp>
    </p:spTree>
    <p:extLst>
      <p:ext uri="{BB962C8B-B14F-4D97-AF65-F5344CB8AC3E}">
        <p14:creationId xmlns:p14="http://schemas.microsoft.com/office/powerpoint/2010/main" val="79269057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381000" y="230188"/>
            <a:ext cx="8382000" cy="609398"/>
          </a:xfrm>
        </p:spPr>
        <p:txBody>
          <a:bodyPr/>
          <a:lstStyle/>
          <a:p>
            <a:r>
              <a:rPr lang="sk-SK" sz="4400" b="1" dirty="0" smtClean="0"/>
              <a:t>Úlohy pri návrhu logických obvodov</a:t>
            </a:r>
            <a:endParaRPr lang="cs-CZ" sz="4400" b="1" dirty="0"/>
          </a:p>
        </p:txBody>
      </p:sp>
      <p:sp>
        <p:nvSpPr>
          <p:cNvPr id="5" name="TextovéPole 4"/>
          <p:cNvSpPr txBox="1"/>
          <p:nvPr/>
        </p:nvSpPr>
        <p:spPr>
          <a:xfrm>
            <a:off x="457200" y="1295400"/>
            <a:ext cx="8534400" cy="5016758"/>
          </a:xfrm>
          <a:prstGeom prst="rect">
            <a:avLst/>
          </a:prstGeom>
          <a:noFill/>
        </p:spPr>
        <p:txBody>
          <a:bodyPr wrap="square" rtlCol="0">
            <a:spAutoFit/>
          </a:bodyPr>
          <a:lstStyle/>
          <a:p>
            <a:r>
              <a:rPr lang="sk-SK" sz="3200" b="1" i="1" dirty="0" smtClean="0">
                <a:solidFill>
                  <a:srgbClr val="C00000"/>
                </a:solidFill>
              </a:rPr>
              <a:t>Syntéza:</a:t>
            </a:r>
          </a:p>
          <a:p>
            <a:r>
              <a:rPr lang="sk-SK" sz="3200" dirty="0" smtClean="0">
                <a:solidFill>
                  <a:schemeClr val="bg1"/>
                </a:solidFill>
              </a:rPr>
              <a:t>Predstavuje riešenie opačného problému. Verbálnym spôsobom alebo pomocou formálnych matematických prostriedkov je opísané správanie  logického systému. Úlohou je navrhnúť štruktúru logického systému, ktorá má požadované správanie a parametre.  Syntéza číslicových obvodov vo všeobecnosti nie je jednoznačná. Preto sa hľadá optimálne riešenie podľa rôznych kritérií.</a:t>
            </a:r>
          </a:p>
        </p:txBody>
      </p:sp>
    </p:spTree>
    <p:extLst>
      <p:ext uri="{BB962C8B-B14F-4D97-AF65-F5344CB8AC3E}">
        <p14:creationId xmlns:p14="http://schemas.microsoft.com/office/powerpoint/2010/main" val="274833534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371</TotalTime>
  <Words>1087</Words>
  <Application>Microsoft Office PowerPoint</Application>
  <PresentationFormat>Prezentácia na obrazovke (4:3)</PresentationFormat>
  <Paragraphs>250</Paragraphs>
  <Slides>19</Slides>
  <Notes>1</Notes>
  <HiddenSlides>0</HiddenSlides>
  <MMClips>0</MMClips>
  <ScaleCrop>false</ScaleCrop>
  <HeadingPairs>
    <vt:vector size="4" baseType="variant">
      <vt:variant>
        <vt:lpstr>Motív</vt:lpstr>
      </vt:variant>
      <vt:variant>
        <vt:i4>2</vt:i4>
      </vt:variant>
      <vt:variant>
        <vt:lpstr>Nadpisy snímok</vt:lpstr>
      </vt:variant>
      <vt:variant>
        <vt:i4>19</vt:i4>
      </vt:variant>
    </vt:vector>
  </HeadingPairs>
  <TitlesOfParts>
    <vt:vector size="21" baseType="lpstr">
      <vt:lpstr>TS010286790</vt:lpstr>
      <vt:lpstr>White with Courier font for code slides</vt:lpstr>
      <vt:lpstr>LOGICKÉ SYSTÉMY</vt:lpstr>
      <vt:lpstr>OBSAH</vt:lpstr>
      <vt:lpstr>Logický obvod</vt:lpstr>
      <vt:lpstr> Rozdelenie logických systémov</vt:lpstr>
      <vt:lpstr>Rozdelenie logický systémov</vt:lpstr>
      <vt:lpstr>Asynchrónny a synchrónny log. systém</vt:lpstr>
      <vt:lpstr>Logické systémy s pevnou a programovateľnou funkciou</vt:lpstr>
      <vt:lpstr>Úlohy pri návrhu logických obvodov</vt:lpstr>
      <vt:lpstr>Úlohy pri návrhu logických obvodov</vt:lpstr>
      <vt:lpstr>Úlohy pri návrhu logických obvodov</vt:lpstr>
      <vt:lpstr>Typy kombinačných log. obvodov</vt:lpstr>
      <vt:lpstr>Typy kombinačných log. obvodov</vt:lpstr>
      <vt:lpstr>Typy sekvenčných log. obvodov</vt:lpstr>
      <vt:lpstr>Základné charakteristiky log. obvodov</vt:lpstr>
      <vt:lpstr>Základné charakteristiky log. obvodov</vt:lpstr>
      <vt:lpstr>Vstupy kombinačných logických obvodov</vt:lpstr>
      <vt:lpstr>Vstupy kombinačných logických obvodov</vt:lpstr>
      <vt:lpstr>Vstupy kombinačných logických obvodov</vt:lpstr>
      <vt:lpstr>KONIEC</vt:lpstr>
    </vt:vector>
  </TitlesOfParts>
  <Company>FEI STU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Vlado</dc:creator>
  <cp:lastModifiedBy>daniela</cp:lastModifiedBy>
  <cp:revision>62</cp:revision>
  <dcterms:created xsi:type="dcterms:W3CDTF">2011-09-26T09:33:29Z</dcterms:created>
  <dcterms:modified xsi:type="dcterms:W3CDTF">2011-11-09T05:54:27Z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