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7"/>
  </p:notesMasterIdLst>
  <p:sldIdLst>
    <p:sldId id="257"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5758FB7-9AC5-4552-8A53-C91805E547FA}" styleName="Styl s motivem 1 – zvýraznění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78" y="-2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t>11/9/2011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t>‹#›</a:t>
            </a:fld>
            <a:endParaRPr lang="en-US"/>
          </a:p>
        </p:txBody>
      </p:sp>
    </p:spTree>
    <p:extLst>
      <p:ext uri="{BB962C8B-B14F-4D97-AF65-F5344CB8AC3E}">
        <p14:creationId xmlns:p14="http://schemas.microsoft.com/office/powerpoint/2010/main" val="32682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11/9/2011 6:50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cs-CZ" smtClean="0"/>
              <a:t>Kliknutím lze upravit styl.</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cs-CZ" smtClean="0"/>
              <a:t>Kliknutím lze upravit styl předlohy.</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cs-CZ" smtClean="0"/>
              <a:t>Kliknutím lze upravit styl.</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cs-CZ" smtClean="0"/>
              <a:t>Kliknutím lze upravit styl.</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cs-CZ" smtClean="0"/>
              <a:t>Kliknutím lze upravit styly předlohy textu.</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cs-CZ" smtClean="0"/>
              <a:t>Kliknutím lze upravit styl.</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cs-CZ" smtClean="0"/>
              <a:t>Kliknutím lze upravit styl předlohy.</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cs-CZ" smtClean="0"/>
              <a:t>Kliknutím lze upravit styl.</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4"/>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5"/>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3.xml"/><Relationship Id="rId5" Type="http://schemas.openxmlformats.org/officeDocument/2006/relationships/image" Target="../media/image23.png"/><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25.wmf"/><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24.wmf"/><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2.png"/><Relationship Id="rId7" Type="http://schemas.openxmlformats.org/officeDocument/2006/relationships/image" Target="../media/image31.wmf"/><Relationship Id="rId2" Type="http://schemas.openxmlformats.org/officeDocument/2006/relationships/slideLayout" Target="../slideLayouts/slideLayout3.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30.wmf"/><Relationship Id="rId4" Type="http://schemas.openxmlformats.org/officeDocument/2006/relationships/oleObject" Target="../embeddings/oleObject6.bin"/></Relationships>
</file>

<file path=ppt/slides/_rels/slide2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8.png"/><Relationship Id="rId7"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1.bin"/><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noFill/>
          </a:ln>
        </p:spPr>
        <p:txBody>
          <a:bodyPr/>
          <a:lstStyle/>
          <a:p>
            <a:r>
              <a:rPr lang="en-US" sz="8000" b="1" cap="all" spc="0" dirty="0" smtClean="0">
                <a:ln w="9000" cmpd="sng">
                  <a:solidFill>
                    <a:schemeClr val="accent4">
                      <a:shade val="50000"/>
                      <a:satMod val="120000"/>
                    </a:schemeClr>
                  </a:solidFill>
                  <a:prstDash val="solid"/>
                </a:ln>
                <a:solidFill>
                  <a:schemeClr val="accent5">
                    <a:lumMod val="50000"/>
                  </a:schemeClr>
                </a:solidFill>
                <a:effectLst>
                  <a:reflection blurRad="12700" stA="28000" endPos="45000" dist="1000" dir="5400000" sy="-100000" algn="bl" rotWithShape="0"/>
                </a:effectLst>
              </a:rPr>
              <a:t>LOGICK</a:t>
            </a:r>
            <a:r>
              <a:rPr lang="sk-SK" sz="8000" b="1" cap="all" spc="0" dirty="0" smtClean="0">
                <a:ln w="9000" cmpd="sng">
                  <a:solidFill>
                    <a:schemeClr val="accent4">
                      <a:shade val="50000"/>
                      <a:satMod val="120000"/>
                    </a:schemeClr>
                  </a:solidFill>
                  <a:prstDash val="solid"/>
                </a:ln>
                <a:solidFill>
                  <a:schemeClr val="accent5">
                    <a:lumMod val="50000"/>
                  </a:schemeClr>
                </a:solidFill>
                <a:effectLst>
                  <a:reflection blurRad="12700" stA="28000" endPos="45000" dist="1000" dir="5400000" sy="-100000" algn="bl" rotWithShape="0"/>
                </a:effectLst>
              </a:rPr>
              <a:t>É</a:t>
            </a:r>
            <a:r>
              <a:rPr lang="de-DE" sz="8000" b="1" cap="all" spc="0" dirty="0">
                <a:ln w="9000" cmpd="sng">
                  <a:solidFill>
                    <a:schemeClr val="accent4">
                      <a:shade val="50000"/>
                      <a:satMod val="120000"/>
                    </a:schemeClr>
                  </a:solidFill>
                  <a:prstDash val="solid"/>
                </a:ln>
                <a:solidFill>
                  <a:schemeClr val="accent5">
                    <a:lumMod val="50000"/>
                  </a:schemeClr>
                </a:solidFill>
                <a:effectLst>
                  <a:reflection blurRad="12700" stA="28000" endPos="45000" dist="1000" dir="5400000" sy="-100000" algn="bl" rotWithShape="0"/>
                </a:effectLst>
              </a:rPr>
              <a:t> </a:t>
            </a:r>
            <a:r>
              <a:rPr lang="de-DE" sz="8000" b="1" cap="all" spc="0" dirty="0" err="1" smtClean="0">
                <a:ln w="9000" cmpd="sng">
                  <a:solidFill>
                    <a:schemeClr val="accent4">
                      <a:shade val="50000"/>
                      <a:satMod val="120000"/>
                    </a:schemeClr>
                  </a:solidFill>
                  <a:prstDash val="solid"/>
                </a:ln>
                <a:solidFill>
                  <a:schemeClr val="accent5">
                    <a:lumMod val="50000"/>
                  </a:schemeClr>
                </a:solidFill>
                <a:effectLst>
                  <a:reflection blurRad="12700" stA="28000" endPos="45000" dist="1000" dir="5400000" sy="-100000" algn="bl" rotWithShape="0"/>
                </a:effectLst>
              </a:rPr>
              <a:t>Systémy</a:t>
            </a:r>
            <a:endParaRPr lang="en-US" sz="8000" b="1" cap="all" spc="0" dirty="0">
              <a:ln w="9000" cmpd="sng">
                <a:solidFill>
                  <a:schemeClr val="accent4">
                    <a:shade val="50000"/>
                    <a:satMod val="120000"/>
                  </a:schemeClr>
                </a:solidFill>
                <a:prstDash val="solid"/>
              </a:ln>
              <a:solidFill>
                <a:schemeClr val="accent5">
                  <a:lumMod val="50000"/>
                </a:schemeClr>
              </a:solidFill>
              <a:effectLst>
                <a:reflection blurRad="12700" stA="28000" endPos="45000" dist="1000" dir="5400000" sy="-100000" algn="bl" rotWithShape="0"/>
              </a:effectLst>
            </a:endParaRPr>
          </a:p>
        </p:txBody>
      </p:sp>
      <p:sp>
        <p:nvSpPr>
          <p:cNvPr id="3" name="Subtitle 2"/>
          <p:cNvSpPr>
            <a:spLocks noGrp="1"/>
          </p:cNvSpPr>
          <p:nvPr>
            <p:ph type="subTitle" idx="1"/>
          </p:nvPr>
        </p:nvSpPr>
        <p:spPr>
          <a:xfrm>
            <a:off x="685800" y="4343400"/>
            <a:ext cx="7681913" cy="1293812"/>
          </a:xfrm>
        </p:spPr>
        <p:txBody>
          <a:bodyPr>
            <a:normAutofit lnSpcReduction="10000"/>
          </a:bodyPr>
          <a:lstStyle/>
          <a:p>
            <a:r>
              <a:rPr lang="en-US" dirty="0" err="1" smtClean="0"/>
              <a:t>Prof.Ing</a:t>
            </a:r>
            <a:r>
              <a:rPr lang="en-US" dirty="0" smtClean="0"/>
              <a:t>. Daniela </a:t>
            </a:r>
            <a:r>
              <a:rPr lang="sk-SK" dirty="0"/>
              <a:t>Ď</a:t>
            </a:r>
            <a:r>
              <a:rPr lang="en-US" dirty="0" err="1" smtClean="0"/>
              <a:t>ura</a:t>
            </a:r>
            <a:r>
              <a:rPr lang="sk-SK" dirty="0" smtClean="0"/>
              <a:t>č</a:t>
            </a:r>
            <a:r>
              <a:rPr lang="en-US" dirty="0" err="1" smtClean="0"/>
              <a:t>kov</a:t>
            </a:r>
            <a:r>
              <a:rPr lang="sk-SK" smtClean="0"/>
              <a:t>á</a:t>
            </a:r>
            <a:r>
              <a:rPr lang="en-US" smtClean="0"/>
              <a:t>, </a:t>
            </a:r>
            <a:r>
              <a:rPr lang="en-US" dirty="0" smtClean="0"/>
              <a:t>PhD.</a:t>
            </a:r>
          </a:p>
          <a:p>
            <a:r>
              <a:rPr lang="en-US" dirty="0" err="1" smtClean="0"/>
              <a:t>Logické</a:t>
            </a:r>
            <a:r>
              <a:rPr lang="en-US" dirty="0" smtClean="0"/>
              <a:t> </a:t>
            </a:r>
            <a:r>
              <a:rPr lang="en-US" dirty="0" err="1" smtClean="0"/>
              <a:t>systémy</a:t>
            </a:r>
            <a:endParaRPr lang="en-US" dirty="0" smtClean="0"/>
          </a:p>
          <a:p>
            <a:r>
              <a:rPr lang="en-US" dirty="0" err="1" smtClean="0"/>
              <a:t>Ústav</a:t>
            </a:r>
            <a:r>
              <a:rPr lang="en-US" dirty="0" smtClean="0"/>
              <a:t> </a:t>
            </a:r>
            <a:r>
              <a:rPr lang="en-US" dirty="0" err="1" smtClean="0"/>
              <a:t>elektroniky</a:t>
            </a:r>
            <a:r>
              <a:rPr lang="en-US" dirty="0" smtClean="0"/>
              <a:t> a </a:t>
            </a:r>
            <a:r>
              <a:rPr lang="en-US" dirty="0" err="1" smtClean="0"/>
              <a:t>fotoniky</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76200"/>
            <a:ext cx="8382000" cy="1218795"/>
          </a:xfrm>
        </p:spPr>
        <p:txBody>
          <a:bodyPr/>
          <a:lstStyle/>
          <a:p>
            <a:r>
              <a:rPr lang="sk-SK" sz="4400" b="1" dirty="0" smtClean="0"/>
              <a:t>Neregulárne stavy (hazardy)</a:t>
            </a:r>
            <a:br>
              <a:rPr lang="sk-SK" sz="4400" b="1" dirty="0" smtClean="0"/>
            </a:br>
            <a:r>
              <a:rPr lang="sk-SK" sz="4400" b="1" dirty="0" smtClean="0"/>
              <a:t>v logických obvodoch</a:t>
            </a:r>
            <a:endParaRPr lang="cs-CZ" sz="4400" b="1" dirty="0"/>
          </a:p>
        </p:txBody>
      </p:sp>
      <p:sp>
        <p:nvSpPr>
          <p:cNvPr id="3" name="Zástupný symbol pro text 2"/>
          <p:cNvSpPr>
            <a:spLocks noGrp="1"/>
          </p:cNvSpPr>
          <p:nvPr>
            <p:ph type="body" sz="quarter" idx="10"/>
          </p:nvPr>
        </p:nvSpPr>
        <p:spPr>
          <a:xfrm>
            <a:off x="381000" y="1411552"/>
            <a:ext cx="8382000" cy="4801314"/>
          </a:xfrm>
        </p:spPr>
        <p:txBody>
          <a:bodyPr/>
          <a:lstStyle/>
          <a:p>
            <a:pPr marL="0" indent="0">
              <a:buNone/>
            </a:pPr>
            <a:r>
              <a:rPr lang="sk-SK" b="1" dirty="0" smtClean="0">
                <a:solidFill>
                  <a:srgbClr val="C00000"/>
                </a:solidFill>
              </a:rPr>
              <a:t>Hazardom</a:t>
            </a:r>
            <a:r>
              <a:rPr lang="sk-SK" dirty="0" smtClean="0"/>
              <a:t> nazývame stav, keď na výstupe logického obvodu sa vyskytujú stavy </a:t>
            </a:r>
            <a:r>
              <a:rPr lang="sk-SK" b="1" dirty="0" smtClean="0">
                <a:solidFill>
                  <a:srgbClr val="C00000"/>
                </a:solidFill>
              </a:rPr>
              <a:t>nepredpokladané</a:t>
            </a:r>
            <a:r>
              <a:rPr lang="sk-SK" dirty="0" smtClean="0"/>
              <a:t> alebo </a:t>
            </a:r>
            <a:r>
              <a:rPr lang="sk-SK" b="1" dirty="0" smtClean="0">
                <a:solidFill>
                  <a:srgbClr val="C00000"/>
                </a:solidFill>
              </a:rPr>
              <a:t>nežiaduce</a:t>
            </a:r>
            <a:r>
              <a:rPr lang="sk-SK" dirty="0" smtClean="0"/>
              <a:t>. Príčina vzniku hazardov  je práve v </a:t>
            </a:r>
            <a:r>
              <a:rPr lang="sk-SK" b="1" dirty="0" smtClean="0">
                <a:solidFill>
                  <a:srgbClr val="C00000"/>
                </a:solidFill>
              </a:rPr>
              <a:t>oneskorení</a:t>
            </a:r>
            <a:r>
              <a:rPr lang="sk-SK" dirty="0" smtClean="0"/>
              <a:t> priechodu </a:t>
            </a:r>
            <a:r>
              <a:rPr lang="sk-SK" b="1" dirty="0" smtClean="0">
                <a:solidFill>
                  <a:srgbClr val="C00000"/>
                </a:solidFill>
              </a:rPr>
              <a:t>signálu</a:t>
            </a:r>
            <a:r>
              <a:rPr lang="sk-SK" dirty="0" smtClean="0"/>
              <a:t> medzi vstupom a výstupom logického obvodu.</a:t>
            </a:r>
          </a:p>
          <a:p>
            <a:pPr marL="0" indent="0">
              <a:buNone/>
            </a:pPr>
            <a:endParaRPr lang="sk-SK" sz="1600" dirty="0" smtClean="0"/>
          </a:p>
          <a:p>
            <a:pPr marL="0" indent="0">
              <a:buNone/>
            </a:pPr>
            <a:r>
              <a:rPr lang="sk-SK" dirty="0" smtClean="0"/>
              <a:t>Z toho vyplýva, že najväčší predpoklad vzniku hazardov bude v </a:t>
            </a:r>
            <a:r>
              <a:rPr lang="sk-SK" b="1" dirty="0" smtClean="0">
                <a:solidFill>
                  <a:srgbClr val="C00000"/>
                </a:solidFill>
              </a:rPr>
              <a:t>nevyvážených systémoch</a:t>
            </a:r>
            <a:r>
              <a:rPr lang="sk-SK" dirty="0" smtClean="0"/>
              <a:t>, t.j. systémoch, keď jeden vstupný signál logického systému prechádza veľkým počtom logických obvodov na rozdiel od druhého (iných) </a:t>
            </a:r>
            <a:endParaRPr lang="cs-CZ" dirty="0"/>
          </a:p>
        </p:txBody>
      </p:sp>
    </p:spTree>
    <p:extLst>
      <p:ext uri="{BB962C8B-B14F-4D97-AF65-F5344CB8AC3E}">
        <p14:creationId xmlns:p14="http://schemas.microsoft.com/office/powerpoint/2010/main" val="84891188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76200"/>
            <a:ext cx="8382000" cy="1218795"/>
          </a:xfrm>
        </p:spPr>
        <p:txBody>
          <a:bodyPr/>
          <a:lstStyle/>
          <a:p>
            <a:r>
              <a:rPr lang="sk-SK" sz="4400" b="1" dirty="0" smtClean="0"/>
              <a:t>Neregulárne stavy (hazardy)</a:t>
            </a:r>
            <a:br>
              <a:rPr lang="sk-SK" sz="4400" b="1" dirty="0" smtClean="0"/>
            </a:br>
            <a:r>
              <a:rPr lang="sk-SK" sz="4400" b="1" dirty="0" smtClean="0"/>
              <a:t>v logických obvodoch</a:t>
            </a:r>
            <a:endParaRPr lang="cs-CZ" sz="4400" b="1" dirty="0"/>
          </a:p>
        </p:txBody>
      </p:sp>
      <p:sp>
        <p:nvSpPr>
          <p:cNvPr id="5" name="TextovéPole 4"/>
          <p:cNvSpPr txBox="1"/>
          <p:nvPr/>
        </p:nvSpPr>
        <p:spPr>
          <a:xfrm>
            <a:off x="457200" y="1524000"/>
            <a:ext cx="5435078" cy="584775"/>
          </a:xfrm>
          <a:prstGeom prst="rect">
            <a:avLst/>
          </a:prstGeom>
          <a:noFill/>
        </p:spPr>
        <p:txBody>
          <a:bodyPr wrap="none" rtlCol="0">
            <a:spAutoFit/>
          </a:bodyPr>
          <a:lstStyle/>
          <a:p>
            <a:r>
              <a:rPr lang="sk-SK" sz="3200" dirty="0" smtClean="0">
                <a:solidFill>
                  <a:schemeClr val="bg1"/>
                </a:solidFill>
              </a:rPr>
              <a:t>Príklad </a:t>
            </a:r>
            <a:r>
              <a:rPr lang="sk-SK" sz="3200" b="1" dirty="0" smtClean="0">
                <a:solidFill>
                  <a:schemeClr val="bg1"/>
                </a:solidFill>
              </a:rPr>
              <a:t>nevyváženého</a:t>
            </a:r>
            <a:r>
              <a:rPr lang="sk-SK" sz="3200" dirty="0" smtClean="0">
                <a:solidFill>
                  <a:schemeClr val="bg1"/>
                </a:solidFill>
              </a:rPr>
              <a:t> systému:</a:t>
            </a:r>
            <a:endParaRPr lang="cs-CZ" sz="3200" dirty="0">
              <a:solidFill>
                <a:schemeClr val="bg1"/>
              </a:solidFill>
            </a:endParaRPr>
          </a:p>
        </p:txBody>
      </p:sp>
      <p:pic>
        <p:nvPicPr>
          <p:cNvPr id="8194" name="Picture 2" descr="KOhaz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590800"/>
            <a:ext cx="705612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111194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76200"/>
            <a:ext cx="8382000" cy="1218795"/>
          </a:xfrm>
        </p:spPr>
        <p:txBody>
          <a:bodyPr/>
          <a:lstStyle/>
          <a:p>
            <a:r>
              <a:rPr lang="sk-SK" sz="4400" b="1" dirty="0" smtClean="0"/>
              <a:t>Neregulárne stavy (hazardy)</a:t>
            </a:r>
            <a:br>
              <a:rPr lang="sk-SK" sz="4400" b="1" dirty="0" smtClean="0"/>
            </a:br>
            <a:r>
              <a:rPr lang="sk-SK" sz="4400" b="1" dirty="0" smtClean="0"/>
              <a:t>v logických obvodoch</a:t>
            </a:r>
            <a:endParaRPr lang="cs-CZ" sz="4400" b="1" dirty="0"/>
          </a:p>
        </p:txBody>
      </p:sp>
      <p:sp>
        <p:nvSpPr>
          <p:cNvPr id="5" name="TextovéPole 4"/>
          <p:cNvSpPr txBox="1"/>
          <p:nvPr/>
        </p:nvSpPr>
        <p:spPr>
          <a:xfrm>
            <a:off x="300527" y="1371600"/>
            <a:ext cx="8717130" cy="523220"/>
          </a:xfrm>
          <a:prstGeom prst="rect">
            <a:avLst/>
          </a:prstGeom>
          <a:noFill/>
        </p:spPr>
        <p:txBody>
          <a:bodyPr wrap="none" rtlCol="0">
            <a:spAutoFit/>
          </a:bodyPr>
          <a:lstStyle/>
          <a:p>
            <a:r>
              <a:rPr lang="sk-SK" sz="2800" b="1" dirty="0" smtClean="0">
                <a:solidFill>
                  <a:srgbClr val="C00000"/>
                </a:solidFill>
              </a:rPr>
              <a:t>Príklad vzniku hazardu v predchádzajúcom </a:t>
            </a:r>
            <a:r>
              <a:rPr lang="sk-SK" sz="2800" b="1" dirty="0" err="1" smtClean="0">
                <a:solidFill>
                  <a:srgbClr val="C00000"/>
                </a:solidFill>
              </a:rPr>
              <a:t>komb</a:t>
            </a:r>
            <a:r>
              <a:rPr lang="sk-SK" sz="2800" b="1" dirty="0" smtClean="0">
                <a:solidFill>
                  <a:srgbClr val="C00000"/>
                </a:solidFill>
              </a:rPr>
              <a:t>. obvode</a:t>
            </a:r>
            <a:endParaRPr lang="cs-CZ" sz="2800" b="1" dirty="0">
              <a:solidFill>
                <a:srgbClr val="C00000"/>
              </a:solidFill>
            </a:endParaRPr>
          </a:p>
        </p:txBody>
      </p:sp>
      <p:pic>
        <p:nvPicPr>
          <p:cNvPr id="9218" name="Picture 2" descr="KOhaz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362200"/>
            <a:ext cx="8382000" cy="1871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descr="KOhaz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102" y="4724400"/>
            <a:ext cx="8364196" cy="192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ovéPole 5"/>
          <p:cNvSpPr txBox="1"/>
          <p:nvPr/>
        </p:nvSpPr>
        <p:spPr>
          <a:xfrm>
            <a:off x="449366" y="1894820"/>
            <a:ext cx="2270558" cy="461665"/>
          </a:xfrm>
          <a:prstGeom prst="rect">
            <a:avLst/>
          </a:prstGeom>
          <a:noFill/>
        </p:spPr>
        <p:txBody>
          <a:bodyPr wrap="none" rtlCol="0">
            <a:spAutoFit/>
          </a:bodyPr>
          <a:lstStyle/>
          <a:p>
            <a:r>
              <a:rPr lang="sk-SK" sz="2400" b="1" dirty="0" smtClean="0">
                <a:solidFill>
                  <a:schemeClr val="accent4">
                    <a:lumMod val="50000"/>
                  </a:schemeClr>
                </a:solidFill>
                <a:effectLst>
                  <a:outerShdw blurRad="38100" dist="38100" dir="2700000" algn="tl">
                    <a:srgbClr val="000000">
                      <a:alpha val="43137"/>
                    </a:srgbClr>
                  </a:outerShdw>
                </a:effectLst>
              </a:rPr>
              <a:t>Funkčná analýza</a:t>
            </a:r>
            <a:endParaRPr lang="cs-CZ" sz="2400" b="1" dirty="0">
              <a:solidFill>
                <a:schemeClr val="accent4">
                  <a:lumMod val="50000"/>
                </a:schemeClr>
              </a:solidFill>
              <a:effectLst>
                <a:outerShdw blurRad="38100" dist="38100" dir="2700000" algn="tl">
                  <a:srgbClr val="000000">
                    <a:alpha val="43137"/>
                  </a:srgbClr>
                </a:outerShdw>
              </a:effectLst>
            </a:endParaRPr>
          </a:p>
        </p:txBody>
      </p:sp>
      <p:sp>
        <p:nvSpPr>
          <p:cNvPr id="9" name="TextovéPole 8"/>
          <p:cNvSpPr txBox="1"/>
          <p:nvPr/>
        </p:nvSpPr>
        <p:spPr>
          <a:xfrm>
            <a:off x="601766" y="4262735"/>
            <a:ext cx="2110001" cy="461665"/>
          </a:xfrm>
          <a:prstGeom prst="rect">
            <a:avLst/>
          </a:prstGeom>
          <a:noFill/>
        </p:spPr>
        <p:txBody>
          <a:bodyPr wrap="none" rtlCol="0">
            <a:spAutoFit/>
          </a:bodyPr>
          <a:lstStyle/>
          <a:p>
            <a:r>
              <a:rPr lang="sk-SK" sz="2400" b="1" dirty="0" smtClean="0">
                <a:solidFill>
                  <a:schemeClr val="accent4">
                    <a:lumMod val="50000"/>
                  </a:schemeClr>
                </a:solidFill>
                <a:effectLst>
                  <a:outerShdw blurRad="38100" dist="38100" dir="2700000" algn="tl">
                    <a:srgbClr val="000000">
                      <a:alpha val="43137"/>
                    </a:srgbClr>
                  </a:outerShdw>
                </a:effectLst>
              </a:rPr>
              <a:t>Časová analýza</a:t>
            </a:r>
            <a:endParaRPr lang="cs-CZ" sz="2400" b="1" dirty="0">
              <a:solidFill>
                <a:schemeClr val="accent4">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299791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76200"/>
            <a:ext cx="8382000" cy="1218795"/>
          </a:xfrm>
        </p:spPr>
        <p:txBody>
          <a:bodyPr/>
          <a:lstStyle/>
          <a:p>
            <a:r>
              <a:rPr lang="sk-SK" sz="4400" b="1" dirty="0" smtClean="0"/>
              <a:t>Neregulárne stavy (hazardy)</a:t>
            </a:r>
            <a:br>
              <a:rPr lang="sk-SK" sz="4400" b="1" dirty="0" smtClean="0"/>
            </a:br>
            <a:r>
              <a:rPr lang="sk-SK" sz="4400" b="1" dirty="0" smtClean="0"/>
              <a:t>v logických obvodoch</a:t>
            </a:r>
            <a:endParaRPr lang="cs-CZ" sz="4400" b="1" dirty="0"/>
          </a:p>
        </p:txBody>
      </p:sp>
      <p:sp>
        <p:nvSpPr>
          <p:cNvPr id="5" name="TextovéPole 4"/>
          <p:cNvSpPr txBox="1"/>
          <p:nvPr/>
        </p:nvSpPr>
        <p:spPr>
          <a:xfrm>
            <a:off x="457200" y="1295400"/>
            <a:ext cx="8126135" cy="523220"/>
          </a:xfrm>
          <a:prstGeom prst="rect">
            <a:avLst/>
          </a:prstGeom>
          <a:noFill/>
        </p:spPr>
        <p:txBody>
          <a:bodyPr wrap="none" rtlCol="0">
            <a:spAutoFit/>
          </a:bodyPr>
          <a:lstStyle/>
          <a:p>
            <a:r>
              <a:rPr lang="sk-SK" sz="2800" b="1" dirty="0" smtClean="0">
                <a:solidFill>
                  <a:srgbClr val="C00000"/>
                </a:solidFill>
              </a:rPr>
              <a:t>Príklad vzniku hazardu v </a:t>
            </a:r>
            <a:r>
              <a:rPr lang="sk-SK" sz="2800" b="1" dirty="0" err="1" smtClean="0">
                <a:solidFill>
                  <a:srgbClr val="C00000"/>
                </a:solidFill>
              </a:rPr>
              <a:t>asynch</a:t>
            </a:r>
            <a:r>
              <a:rPr lang="sk-SK" sz="2800" b="1" dirty="0" smtClean="0">
                <a:solidFill>
                  <a:srgbClr val="C00000"/>
                </a:solidFill>
              </a:rPr>
              <a:t>. sekvenčnom obvode</a:t>
            </a:r>
            <a:endParaRPr lang="cs-CZ" sz="2800" b="1" dirty="0">
              <a:solidFill>
                <a:srgbClr val="C00000"/>
              </a:solidFill>
            </a:endParaRPr>
          </a:p>
        </p:txBody>
      </p:sp>
      <p:pic>
        <p:nvPicPr>
          <p:cNvPr id="10242" name="Picture 2" descr="SOhaz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788710"/>
            <a:ext cx="348615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3" descr="SOhaz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535" y="3986805"/>
            <a:ext cx="2599880" cy="24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ovéPole 5"/>
          <p:cNvSpPr txBox="1"/>
          <p:nvPr/>
        </p:nvSpPr>
        <p:spPr>
          <a:xfrm>
            <a:off x="152400" y="3505199"/>
            <a:ext cx="3614003" cy="461665"/>
          </a:xfrm>
          <a:prstGeom prst="rect">
            <a:avLst/>
          </a:prstGeom>
          <a:noFill/>
        </p:spPr>
        <p:txBody>
          <a:bodyPr wrap="none" rtlCol="0">
            <a:spAutoFit/>
          </a:bodyPr>
          <a:lstStyle/>
          <a:p>
            <a:r>
              <a:rPr lang="sk-SK" sz="2400" b="1" dirty="0" smtClean="0">
                <a:solidFill>
                  <a:schemeClr val="bg1"/>
                </a:solidFill>
              </a:rPr>
              <a:t>Asynchrónny 3-bitový </a:t>
            </a:r>
            <a:r>
              <a:rPr lang="sk-SK" sz="2400" b="1" dirty="0" err="1" smtClean="0">
                <a:solidFill>
                  <a:schemeClr val="bg1"/>
                </a:solidFill>
              </a:rPr>
              <a:t>čítač</a:t>
            </a:r>
            <a:endParaRPr lang="cs-CZ" sz="2400" b="1" dirty="0">
              <a:solidFill>
                <a:schemeClr val="bg1"/>
              </a:solidFill>
            </a:endParaRPr>
          </a:p>
        </p:txBody>
      </p:sp>
      <p:sp>
        <p:nvSpPr>
          <p:cNvPr id="9" name="TextovéPole 8"/>
          <p:cNvSpPr txBox="1"/>
          <p:nvPr/>
        </p:nvSpPr>
        <p:spPr>
          <a:xfrm>
            <a:off x="526959" y="6324600"/>
            <a:ext cx="2737031" cy="461665"/>
          </a:xfrm>
          <a:prstGeom prst="rect">
            <a:avLst/>
          </a:prstGeom>
          <a:noFill/>
        </p:spPr>
        <p:txBody>
          <a:bodyPr wrap="none" rtlCol="0">
            <a:spAutoFit/>
          </a:bodyPr>
          <a:lstStyle/>
          <a:p>
            <a:r>
              <a:rPr lang="sk-SK" sz="2400" b="1" dirty="0" smtClean="0">
                <a:solidFill>
                  <a:schemeClr val="bg1"/>
                </a:solidFill>
              </a:rPr>
              <a:t>Prechodová tabuľka</a:t>
            </a:r>
            <a:endParaRPr lang="cs-CZ" sz="2400" b="1" dirty="0">
              <a:solidFill>
                <a:schemeClr val="bg1"/>
              </a:solidFill>
            </a:endParaRPr>
          </a:p>
        </p:txBody>
      </p:sp>
      <p:pic>
        <p:nvPicPr>
          <p:cNvPr id="10244" name="Picture 4" descr="SOhaz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74" y="1905000"/>
            <a:ext cx="5133975"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5" descr="SOhaz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2400" y="4495800"/>
            <a:ext cx="5114925" cy="2290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ovéPole 11"/>
          <p:cNvSpPr txBox="1"/>
          <p:nvPr/>
        </p:nvSpPr>
        <p:spPr>
          <a:xfrm>
            <a:off x="4191000" y="1687470"/>
            <a:ext cx="2270558" cy="461665"/>
          </a:xfrm>
          <a:prstGeom prst="rect">
            <a:avLst/>
          </a:prstGeom>
          <a:noFill/>
        </p:spPr>
        <p:txBody>
          <a:bodyPr wrap="none" rtlCol="0">
            <a:spAutoFit/>
          </a:bodyPr>
          <a:lstStyle/>
          <a:p>
            <a:r>
              <a:rPr lang="sk-SK" sz="2400" b="1" dirty="0" smtClean="0">
                <a:solidFill>
                  <a:schemeClr val="accent4">
                    <a:lumMod val="50000"/>
                  </a:schemeClr>
                </a:solidFill>
                <a:effectLst>
                  <a:outerShdw blurRad="38100" dist="38100" dir="2700000" algn="tl">
                    <a:srgbClr val="000000">
                      <a:alpha val="43137"/>
                    </a:srgbClr>
                  </a:outerShdw>
                </a:effectLst>
              </a:rPr>
              <a:t>Funkčná analýza</a:t>
            </a:r>
            <a:endParaRPr lang="cs-CZ" sz="2400" b="1" dirty="0">
              <a:solidFill>
                <a:schemeClr val="accent4">
                  <a:lumMod val="50000"/>
                </a:schemeClr>
              </a:solidFill>
              <a:effectLst>
                <a:outerShdw blurRad="38100" dist="38100" dir="2700000" algn="tl">
                  <a:srgbClr val="000000">
                    <a:alpha val="43137"/>
                  </a:srgbClr>
                </a:outerShdw>
              </a:effectLst>
            </a:endParaRPr>
          </a:p>
        </p:txBody>
      </p:sp>
      <p:sp>
        <p:nvSpPr>
          <p:cNvPr id="13" name="TextovéPole 12"/>
          <p:cNvSpPr txBox="1"/>
          <p:nvPr/>
        </p:nvSpPr>
        <p:spPr>
          <a:xfrm>
            <a:off x="4271278" y="4181475"/>
            <a:ext cx="2110001" cy="461665"/>
          </a:xfrm>
          <a:prstGeom prst="rect">
            <a:avLst/>
          </a:prstGeom>
          <a:noFill/>
        </p:spPr>
        <p:txBody>
          <a:bodyPr wrap="none" rtlCol="0">
            <a:spAutoFit/>
          </a:bodyPr>
          <a:lstStyle/>
          <a:p>
            <a:r>
              <a:rPr lang="sk-SK" sz="2400" b="1" dirty="0" smtClean="0">
                <a:solidFill>
                  <a:schemeClr val="accent4">
                    <a:lumMod val="50000"/>
                  </a:schemeClr>
                </a:solidFill>
                <a:effectLst>
                  <a:outerShdw blurRad="38100" dist="38100" dir="2700000" algn="tl">
                    <a:srgbClr val="000000">
                      <a:alpha val="43137"/>
                    </a:srgbClr>
                  </a:outerShdw>
                </a:effectLst>
              </a:rPr>
              <a:t>Časová analýza</a:t>
            </a:r>
            <a:endParaRPr lang="cs-CZ" sz="2400" b="1" dirty="0">
              <a:solidFill>
                <a:schemeClr val="accent4">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0923312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Vetvenie výstupov</a:t>
            </a:r>
            <a:endParaRPr lang="cs-CZ" b="1" dirty="0"/>
          </a:p>
        </p:txBody>
      </p:sp>
      <p:sp>
        <p:nvSpPr>
          <p:cNvPr id="4" name="TextovéPole 3"/>
          <p:cNvSpPr txBox="1"/>
          <p:nvPr/>
        </p:nvSpPr>
        <p:spPr>
          <a:xfrm>
            <a:off x="228600" y="1447800"/>
            <a:ext cx="8686800" cy="2677656"/>
          </a:xfrm>
          <a:prstGeom prst="rect">
            <a:avLst/>
          </a:prstGeom>
          <a:noFill/>
        </p:spPr>
        <p:txBody>
          <a:bodyPr wrap="square" rtlCol="0">
            <a:spAutoFit/>
          </a:bodyPr>
          <a:lstStyle/>
          <a:p>
            <a:r>
              <a:rPr lang="sk-SK" sz="2800" dirty="0" smtClean="0">
                <a:solidFill>
                  <a:schemeClr val="bg1"/>
                </a:solidFill>
              </a:rPr>
              <a:t>Pri návrhu i realizácií logických systémov pripájame vstupy logických obvodov k výstupom iných logických obvodov. Počet vstupov, ktoré môžeme pripojiť na jeden výstup nie je neobmedzený. Rozhodujúcimi parametrami sú vstupný a výstupný prúd logického obvodu pre obe logické úrovne.</a:t>
            </a:r>
          </a:p>
          <a:p>
            <a:r>
              <a:rPr lang="sk-SK" sz="2800" i="1" dirty="0" smtClean="0">
                <a:solidFill>
                  <a:schemeClr val="bg1"/>
                </a:solidFill>
              </a:rPr>
              <a:t>Parameter – </a:t>
            </a:r>
            <a:r>
              <a:rPr lang="sk-SK" sz="2800" b="1" i="1" dirty="0" smtClean="0">
                <a:solidFill>
                  <a:srgbClr val="C00000"/>
                </a:solidFill>
              </a:rPr>
              <a:t>logický zisk </a:t>
            </a:r>
            <a:r>
              <a:rPr lang="sk-SK" sz="2800" i="1" dirty="0" smtClean="0">
                <a:solidFill>
                  <a:schemeClr val="bg1"/>
                </a:solidFill>
              </a:rPr>
              <a:t>– N </a:t>
            </a:r>
            <a:endParaRPr lang="cs-CZ" sz="2800" i="1" dirty="0">
              <a:solidFill>
                <a:schemeClr val="bg1"/>
              </a:solidFill>
            </a:endParaRPr>
          </a:p>
        </p:txBody>
      </p:sp>
      <p:pic>
        <p:nvPicPr>
          <p:cNvPr id="11266" name="Picture 2" descr="LogZis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094832"/>
            <a:ext cx="7753251" cy="2584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6" name="Objekt 5"/>
          <p:cNvGraphicFramePr>
            <a:graphicFrameLocks noChangeAspect="1"/>
          </p:cNvGraphicFramePr>
          <p:nvPr>
            <p:extLst>
              <p:ext uri="{D42A27DB-BD31-4B8C-83A1-F6EECF244321}">
                <p14:modId xmlns:p14="http://schemas.microsoft.com/office/powerpoint/2010/main" val="3005916191"/>
              </p:ext>
            </p:extLst>
          </p:nvPr>
        </p:nvGraphicFramePr>
        <p:xfrm>
          <a:off x="381000" y="5622290"/>
          <a:ext cx="1143000" cy="895350"/>
        </p:xfrm>
        <a:graphic>
          <a:graphicData uri="http://schemas.openxmlformats.org/presentationml/2006/ole">
            <mc:AlternateContent xmlns:mc="http://schemas.openxmlformats.org/markup-compatibility/2006">
              <mc:Choice xmlns:v="urn:schemas-microsoft-com:vml" Requires="v">
                <p:oleObj spid="_x0000_s11335" name="Rovnica" r:id="rId4" imgW="571252" imgH="444307" progId="Equation.3">
                  <p:embed/>
                </p:oleObj>
              </mc:Choice>
              <mc:Fallback>
                <p:oleObj name="Rovnica" r:id="rId4" imgW="571252" imgH="444307"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5622290"/>
                        <a:ext cx="1143000" cy="895350"/>
                      </a:xfrm>
                      <a:prstGeom prst="rect">
                        <a:avLst/>
                      </a:prstGeom>
                      <a:noFill/>
                    </p:spPr>
                  </p:pic>
                </p:oleObj>
              </mc:Fallback>
            </mc:AlternateContent>
          </a:graphicData>
        </a:graphic>
      </p:graphicFrame>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8" name="Objekt 7"/>
          <p:cNvGraphicFramePr>
            <a:graphicFrameLocks noChangeAspect="1"/>
          </p:cNvGraphicFramePr>
          <p:nvPr>
            <p:extLst>
              <p:ext uri="{D42A27DB-BD31-4B8C-83A1-F6EECF244321}">
                <p14:modId xmlns:p14="http://schemas.microsoft.com/office/powerpoint/2010/main" val="3171493736"/>
              </p:ext>
            </p:extLst>
          </p:nvPr>
        </p:nvGraphicFramePr>
        <p:xfrm>
          <a:off x="4648200" y="5638800"/>
          <a:ext cx="1143000" cy="852714"/>
        </p:xfrm>
        <a:graphic>
          <a:graphicData uri="http://schemas.openxmlformats.org/presentationml/2006/ole">
            <mc:AlternateContent xmlns:mc="http://schemas.openxmlformats.org/markup-compatibility/2006">
              <mc:Choice xmlns:v="urn:schemas-microsoft-com:vml" Requires="v">
                <p:oleObj spid="_x0000_s11336" name="Rovnica" r:id="rId6" imgW="596641" imgH="444307" progId="Equation.3">
                  <p:embed/>
                </p:oleObj>
              </mc:Choice>
              <mc:Fallback>
                <p:oleObj name="Rovnica" r:id="rId6" imgW="596641" imgH="444307"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48200" y="5638800"/>
                        <a:ext cx="1143000" cy="852714"/>
                      </a:xfrm>
                      <a:prstGeom prst="rect">
                        <a:avLst/>
                      </a:prstGeom>
                      <a:noFill/>
                    </p:spPr>
                  </p:pic>
                </p:oleObj>
              </mc:Fallback>
            </mc:AlternateContent>
          </a:graphicData>
        </a:graphic>
      </p:graphicFrame>
    </p:spTree>
    <p:extLst>
      <p:ext uri="{BB962C8B-B14F-4D97-AF65-F5344CB8AC3E}">
        <p14:creationId xmlns:p14="http://schemas.microsoft.com/office/powerpoint/2010/main" val="42229005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Vetvenie výstupov</a:t>
            </a:r>
            <a:endParaRPr lang="cs-CZ" b="1" dirty="0"/>
          </a:p>
        </p:txBody>
      </p:sp>
      <p:sp>
        <p:nvSpPr>
          <p:cNvPr id="4" name="TextovéPole 3"/>
          <p:cNvSpPr txBox="1"/>
          <p:nvPr/>
        </p:nvSpPr>
        <p:spPr>
          <a:xfrm>
            <a:off x="152400" y="1447800"/>
            <a:ext cx="8915400" cy="1384995"/>
          </a:xfrm>
          <a:prstGeom prst="rect">
            <a:avLst/>
          </a:prstGeom>
          <a:noFill/>
        </p:spPr>
        <p:txBody>
          <a:bodyPr wrap="square" rtlCol="0">
            <a:spAutoFit/>
          </a:bodyPr>
          <a:lstStyle/>
          <a:p>
            <a:r>
              <a:rPr lang="sk-SK" sz="2800" dirty="0" smtClean="0">
                <a:solidFill>
                  <a:schemeClr val="bg1"/>
                </a:solidFill>
              </a:rPr>
              <a:t>V prípade, ak </a:t>
            </a:r>
            <a:r>
              <a:rPr lang="sk-SK" sz="2800" b="1" dirty="0" smtClean="0">
                <a:solidFill>
                  <a:schemeClr val="bg1"/>
                </a:solidFill>
              </a:rPr>
              <a:t>logický zisk </a:t>
            </a:r>
            <a:r>
              <a:rPr lang="sk-SK" sz="2800" dirty="0" smtClean="0">
                <a:solidFill>
                  <a:schemeClr val="bg1"/>
                </a:solidFill>
              </a:rPr>
              <a:t>pre úroveň L a úroveň H je rovnaký udáva sa len jeden údaj bez špecifikácie úrovne – </a:t>
            </a:r>
            <a:r>
              <a:rPr lang="sk-SK" sz="2800" b="1" dirty="0" smtClean="0">
                <a:solidFill>
                  <a:schemeClr val="bg1"/>
                </a:solidFill>
              </a:rPr>
              <a:t>N</a:t>
            </a:r>
            <a:r>
              <a:rPr lang="sk-SK" sz="2800" dirty="0" smtClean="0">
                <a:solidFill>
                  <a:schemeClr val="bg1"/>
                </a:solidFill>
              </a:rPr>
              <a:t>, ak hodnoty nie sú rovnaké </a:t>
            </a:r>
            <a:r>
              <a:rPr lang="sk-SK" sz="2800" b="1" dirty="0" smtClean="0">
                <a:solidFill>
                  <a:schemeClr val="bg1"/>
                </a:solidFill>
              </a:rPr>
              <a:t>smerodajná je menšia </a:t>
            </a:r>
            <a:r>
              <a:rPr lang="sk-SK" sz="2800" dirty="0" smtClean="0">
                <a:solidFill>
                  <a:schemeClr val="bg1"/>
                </a:solidFill>
              </a:rPr>
              <a:t>hodnota.</a:t>
            </a:r>
            <a:endParaRPr lang="cs-CZ" sz="2800" i="1" dirty="0">
              <a:solidFill>
                <a:schemeClr val="bg1"/>
              </a:solidFill>
            </a:endParaRPr>
          </a:p>
        </p:txBody>
      </p:sp>
      <p:sp>
        <p:nvSpPr>
          <p:cNvPr id="5" name="TextovéPole 4"/>
          <p:cNvSpPr txBox="1"/>
          <p:nvPr/>
        </p:nvSpPr>
        <p:spPr>
          <a:xfrm>
            <a:off x="152400" y="2956845"/>
            <a:ext cx="5664051" cy="523220"/>
          </a:xfrm>
          <a:prstGeom prst="rect">
            <a:avLst/>
          </a:prstGeom>
          <a:noFill/>
        </p:spPr>
        <p:txBody>
          <a:bodyPr wrap="none" rtlCol="0">
            <a:spAutoFit/>
          </a:bodyPr>
          <a:lstStyle/>
          <a:p>
            <a:r>
              <a:rPr lang="sk-SK" sz="2800" b="1" dirty="0" smtClean="0">
                <a:solidFill>
                  <a:srgbClr val="C00000"/>
                </a:solidFill>
              </a:rPr>
              <a:t>Príklad prepojenia TTL a CMOS logík:</a:t>
            </a:r>
            <a:endParaRPr lang="cs-CZ" sz="2800" b="1" dirty="0">
              <a:solidFill>
                <a:srgbClr val="C00000"/>
              </a:solidFill>
            </a:endParaRPr>
          </a:p>
        </p:txBody>
      </p:sp>
      <p:sp>
        <p:nvSpPr>
          <p:cNvPr id="7" name="Obdélník 6"/>
          <p:cNvSpPr/>
          <p:nvPr/>
        </p:nvSpPr>
        <p:spPr>
          <a:xfrm>
            <a:off x="304800" y="3499084"/>
            <a:ext cx="8077200" cy="2862322"/>
          </a:xfrm>
          <a:prstGeom prst="rect">
            <a:avLst/>
          </a:prstGeom>
        </p:spPr>
        <p:txBody>
          <a:bodyPr wrap="square">
            <a:spAutoFit/>
          </a:bodyPr>
          <a:lstStyle/>
          <a:p>
            <a:pPr hangingPunct="0"/>
            <a:r>
              <a:rPr lang="en-GB" sz="2000" b="1" dirty="0">
                <a:solidFill>
                  <a:schemeClr val="bg1"/>
                </a:solidFill>
              </a:rPr>
              <a:t>TTL - CMOS</a:t>
            </a:r>
            <a:endParaRPr lang="cs-CZ" sz="2000" b="1" dirty="0">
              <a:solidFill>
                <a:schemeClr val="bg1"/>
              </a:solidFill>
            </a:endParaRPr>
          </a:p>
          <a:p>
            <a:pPr hangingPunct="0"/>
            <a:r>
              <a:rPr lang="en-GB" sz="2000" b="1" i="1" dirty="0" err="1">
                <a:solidFill>
                  <a:schemeClr val="bg2">
                    <a:lumMod val="75000"/>
                  </a:schemeClr>
                </a:solidFill>
              </a:rPr>
              <a:t>Napäťové</a:t>
            </a:r>
            <a:r>
              <a:rPr lang="en-GB" sz="2000" b="1" i="1" dirty="0">
                <a:solidFill>
                  <a:schemeClr val="bg2">
                    <a:lumMod val="75000"/>
                  </a:schemeClr>
                </a:solidFill>
              </a:rPr>
              <a:t> </a:t>
            </a:r>
            <a:r>
              <a:rPr lang="en-GB" sz="2000" b="1" i="1" dirty="0" err="1">
                <a:solidFill>
                  <a:schemeClr val="bg2">
                    <a:lumMod val="75000"/>
                  </a:schemeClr>
                </a:solidFill>
              </a:rPr>
              <a:t>porovnanie</a:t>
            </a:r>
            <a:r>
              <a:rPr lang="en-GB" sz="2000" i="1" dirty="0">
                <a:solidFill>
                  <a:schemeClr val="bg2">
                    <a:lumMod val="75000"/>
                  </a:schemeClr>
                </a:solidFill>
              </a:rPr>
              <a:t>:</a:t>
            </a:r>
            <a:endParaRPr lang="cs-CZ" sz="2000" i="1" dirty="0">
              <a:solidFill>
                <a:schemeClr val="bg2">
                  <a:lumMod val="75000"/>
                </a:schemeClr>
              </a:solidFill>
            </a:endParaRPr>
          </a:p>
          <a:p>
            <a:pPr hangingPunct="0"/>
            <a:r>
              <a:rPr lang="en-GB" sz="2000" dirty="0">
                <a:solidFill>
                  <a:schemeClr val="bg1"/>
                </a:solidFill>
              </a:rPr>
              <a:t>TTL </a:t>
            </a:r>
            <a:r>
              <a:rPr lang="en-GB" sz="2000" dirty="0" err="1">
                <a:solidFill>
                  <a:schemeClr val="bg1"/>
                </a:solidFill>
              </a:rPr>
              <a:t>výstup</a:t>
            </a:r>
            <a:r>
              <a:rPr lang="en-GB" sz="2000" dirty="0">
                <a:solidFill>
                  <a:schemeClr val="bg1"/>
                </a:solidFill>
              </a:rPr>
              <a:t>:		V</a:t>
            </a:r>
            <a:r>
              <a:rPr lang="en-GB" sz="2000" baseline="-25000" dirty="0">
                <a:solidFill>
                  <a:schemeClr val="bg1"/>
                </a:solidFill>
              </a:rPr>
              <a:t>OL</a:t>
            </a:r>
            <a:r>
              <a:rPr lang="en-GB" sz="2000" dirty="0">
                <a:solidFill>
                  <a:schemeClr val="bg1"/>
                </a:solidFill>
              </a:rPr>
              <a:t> = 0,4V	V</a:t>
            </a:r>
            <a:r>
              <a:rPr lang="en-GB" sz="2000" baseline="-25000" dirty="0">
                <a:solidFill>
                  <a:schemeClr val="bg1"/>
                </a:solidFill>
              </a:rPr>
              <a:t>OH</a:t>
            </a:r>
            <a:r>
              <a:rPr lang="en-GB" sz="2000" dirty="0">
                <a:solidFill>
                  <a:schemeClr val="bg1"/>
                </a:solidFill>
              </a:rPr>
              <a:t>, = 2,4V</a:t>
            </a:r>
            <a:endParaRPr lang="cs-CZ" sz="2000" dirty="0">
              <a:solidFill>
                <a:schemeClr val="bg1"/>
              </a:solidFill>
            </a:endParaRPr>
          </a:p>
          <a:p>
            <a:pPr hangingPunct="0"/>
            <a:r>
              <a:rPr lang="en-GB" sz="2000" dirty="0">
                <a:solidFill>
                  <a:schemeClr val="bg1"/>
                </a:solidFill>
              </a:rPr>
              <a:t>CMOS </a:t>
            </a:r>
            <a:r>
              <a:rPr lang="en-GB" sz="2000" dirty="0" err="1">
                <a:solidFill>
                  <a:schemeClr val="bg1"/>
                </a:solidFill>
              </a:rPr>
              <a:t>vstup</a:t>
            </a:r>
            <a:r>
              <a:rPr lang="en-GB" sz="2000" dirty="0">
                <a:solidFill>
                  <a:schemeClr val="bg1"/>
                </a:solidFill>
              </a:rPr>
              <a:t>:		V</a:t>
            </a:r>
            <a:r>
              <a:rPr lang="en-GB" sz="2000" baseline="-25000" dirty="0">
                <a:solidFill>
                  <a:schemeClr val="bg1"/>
                </a:solidFill>
              </a:rPr>
              <a:t>IL</a:t>
            </a:r>
            <a:r>
              <a:rPr lang="en-GB" sz="2000" dirty="0">
                <a:solidFill>
                  <a:schemeClr val="bg1"/>
                </a:solidFill>
              </a:rPr>
              <a:t> = 1,5V	V</a:t>
            </a:r>
            <a:r>
              <a:rPr lang="en-GB" sz="2000" baseline="-25000" dirty="0">
                <a:solidFill>
                  <a:schemeClr val="bg1"/>
                </a:solidFill>
              </a:rPr>
              <a:t>IH</a:t>
            </a:r>
            <a:r>
              <a:rPr lang="en-GB" sz="2000" dirty="0">
                <a:solidFill>
                  <a:schemeClr val="bg1"/>
                </a:solidFill>
              </a:rPr>
              <a:t> = </a:t>
            </a:r>
            <a:r>
              <a:rPr lang="en-GB" sz="2000" dirty="0" smtClean="0">
                <a:solidFill>
                  <a:schemeClr val="bg1"/>
                </a:solidFill>
              </a:rPr>
              <a:t>3,5V</a:t>
            </a:r>
            <a:r>
              <a:rPr lang="sk-SK" sz="2000" dirty="0" smtClean="0">
                <a:solidFill>
                  <a:schemeClr val="bg1"/>
                </a:solidFill>
              </a:rPr>
              <a:t>    </a:t>
            </a:r>
            <a:r>
              <a:rPr lang="en-GB" sz="2000" dirty="0" smtClean="0">
                <a:solidFill>
                  <a:schemeClr val="bg1"/>
                </a:solidFill>
              </a:rPr>
              <a:t>- </a:t>
            </a:r>
            <a:r>
              <a:rPr lang="en-GB" sz="2000" dirty="0" err="1">
                <a:solidFill>
                  <a:schemeClr val="bg1"/>
                </a:solidFill>
              </a:rPr>
              <a:t>nedá</a:t>
            </a:r>
            <a:r>
              <a:rPr lang="en-GB" sz="2000" dirty="0">
                <a:solidFill>
                  <a:schemeClr val="bg1"/>
                </a:solidFill>
              </a:rPr>
              <a:t> </a:t>
            </a:r>
            <a:r>
              <a:rPr lang="en-GB" sz="2000" dirty="0" err="1">
                <a:solidFill>
                  <a:schemeClr val="bg1"/>
                </a:solidFill>
              </a:rPr>
              <a:t>sa</a:t>
            </a:r>
            <a:r>
              <a:rPr lang="en-GB" sz="2000" dirty="0">
                <a:solidFill>
                  <a:schemeClr val="bg1"/>
                </a:solidFill>
              </a:rPr>
              <a:t> </a:t>
            </a:r>
            <a:r>
              <a:rPr lang="en-GB" sz="2000" dirty="0" err="1">
                <a:solidFill>
                  <a:schemeClr val="bg1"/>
                </a:solidFill>
              </a:rPr>
              <a:t>prepojiť</a:t>
            </a:r>
            <a:r>
              <a:rPr lang="en-GB" sz="2000" dirty="0">
                <a:solidFill>
                  <a:schemeClr val="bg1"/>
                </a:solidFill>
              </a:rPr>
              <a:t> </a:t>
            </a:r>
            <a:endParaRPr lang="sk-SK" sz="2000" dirty="0" smtClean="0">
              <a:solidFill>
                <a:schemeClr val="bg1"/>
              </a:solidFill>
            </a:endParaRPr>
          </a:p>
          <a:p>
            <a:pPr hangingPunct="0"/>
            <a:r>
              <a:rPr lang="sk-SK" sz="2000">
                <a:solidFill>
                  <a:schemeClr val="bg1"/>
                </a:solidFill>
              </a:rPr>
              <a:t> </a:t>
            </a:r>
            <a:r>
              <a:rPr lang="sk-SK" sz="2000" smtClean="0">
                <a:solidFill>
                  <a:schemeClr val="bg1"/>
                </a:solidFill>
              </a:rPr>
              <a:t>                                                                                                           </a:t>
            </a:r>
            <a:r>
              <a:rPr lang="en-GB" sz="2000" dirty="0">
                <a:solidFill>
                  <a:schemeClr val="bg1"/>
                </a:solidFill>
              </a:rPr>
              <a:t> </a:t>
            </a:r>
            <a:endParaRPr lang="cs-CZ" sz="2000" dirty="0">
              <a:solidFill>
                <a:schemeClr val="bg1"/>
              </a:solidFill>
            </a:endParaRPr>
          </a:p>
          <a:p>
            <a:pPr hangingPunct="0"/>
            <a:r>
              <a:rPr lang="en-GB" sz="2000" b="1" i="1" dirty="0" err="1">
                <a:solidFill>
                  <a:schemeClr val="bg2">
                    <a:lumMod val="75000"/>
                  </a:schemeClr>
                </a:solidFill>
              </a:rPr>
              <a:t>Prúdové</a:t>
            </a:r>
            <a:r>
              <a:rPr lang="en-GB" sz="2000" b="1" i="1" dirty="0">
                <a:solidFill>
                  <a:schemeClr val="bg2">
                    <a:lumMod val="75000"/>
                  </a:schemeClr>
                </a:solidFill>
              </a:rPr>
              <a:t> </a:t>
            </a:r>
            <a:r>
              <a:rPr lang="en-GB" sz="2000" b="1" i="1" dirty="0" err="1">
                <a:solidFill>
                  <a:schemeClr val="bg2">
                    <a:lumMod val="75000"/>
                  </a:schemeClr>
                </a:solidFill>
              </a:rPr>
              <a:t>porovnanie</a:t>
            </a:r>
            <a:r>
              <a:rPr lang="en-GB" sz="2000" dirty="0">
                <a:solidFill>
                  <a:schemeClr val="bg1"/>
                </a:solidFill>
              </a:rPr>
              <a:t>:</a:t>
            </a:r>
            <a:endParaRPr lang="cs-CZ" sz="2000" dirty="0">
              <a:solidFill>
                <a:schemeClr val="bg1"/>
              </a:solidFill>
            </a:endParaRPr>
          </a:p>
          <a:p>
            <a:pPr hangingPunct="0"/>
            <a:r>
              <a:rPr lang="de-DE" sz="2000" dirty="0">
                <a:solidFill>
                  <a:schemeClr val="bg1"/>
                </a:solidFill>
              </a:rPr>
              <a:t>TTL </a:t>
            </a:r>
            <a:r>
              <a:rPr lang="de-DE" sz="2000" dirty="0" err="1">
                <a:solidFill>
                  <a:schemeClr val="bg1"/>
                </a:solidFill>
              </a:rPr>
              <a:t>výstup</a:t>
            </a:r>
            <a:r>
              <a:rPr lang="de-DE" sz="2000" dirty="0">
                <a:solidFill>
                  <a:schemeClr val="bg1"/>
                </a:solidFill>
              </a:rPr>
              <a:t>:		I</a:t>
            </a:r>
            <a:r>
              <a:rPr lang="de-DE" sz="2000" baseline="-25000" dirty="0">
                <a:solidFill>
                  <a:schemeClr val="bg1"/>
                </a:solidFill>
              </a:rPr>
              <a:t>OL</a:t>
            </a:r>
            <a:r>
              <a:rPr lang="de-DE" sz="2000" dirty="0">
                <a:solidFill>
                  <a:schemeClr val="bg1"/>
                </a:solidFill>
              </a:rPr>
              <a:t> = 16mA	I</a:t>
            </a:r>
            <a:r>
              <a:rPr lang="de-DE" sz="2000" baseline="-25000" dirty="0">
                <a:solidFill>
                  <a:schemeClr val="bg1"/>
                </a:solidFill>
              </a:rPr>
              <a:t>OH</a:t>
            </a:r>
            <a:r>
              <a:rPr lang="de-DE" sz="2000" dirty="0">
                <a:solidFill>
                  <a:schemeClr val="bg1"/>
                </a:solidFill>
              </a:rPr>
              <a:t>, = 0,4mA</a:t>
            </a:r>
            <a:endParaRPr lang="cs-CZ" sz="2000" dirty="0">
              <a:solidFill>
                <a:schemeClr val="bg1"/>
              </a:solidFill>
            </a:endParaRPr>
          </a:p>
          <a:p>
            <a:pPr hangingPunct="0"/>
            <a:r>
              <a:rPr lang="en-US" sz="2000" dirty="0">
                <a:solidFill>
                  <a:schemeClr val="bg1"/>
                </a:solidFill>
              </a:rPr>
              <a:t>CMOS </a:t>
            </a:r>
            <a:r>
              <a:rPr lang="en-US" sz="2000" dirty="0" err="1">
                <a:solidFill>
                  <a:schemeClr val="bg1"/>
                </a:solidFill>
              </a:rPr>
              <a:t>vstup</a:t>
            </a:r>
            <a:r>
              <a:rPr lang="en-US" sz="2000" dirty="0">
                <a:solidFill>
                  <a:schemeClr val="bg1"/>
                </a:solidFill>
              </a:rPr>
              <a:t>:		I</a:t>
            </a:r>
            <a:r>
              <a:rPr lang="en-US" sz="2000" baseline="-25000" dirty="0">
                <a:solidFill>
                  <a:schemeClr val="bg1"/>
                </a:solidFill>
              </a:rPr>
              <a:t>IL</a:t>
            </a:r>
            <a:r>
              <a:rPr lang="en-US" sz="2000" dirty="0">
                <a:solidFill>
                  <a:schemeClr val="bg1"/>
                </a:solidFill>
              </a:rPr>
              <a:t> = 10</a:t>
            </a:r>
            <a:r>
              <a:rPr lang="en-US" sz="2000" dirty="0">
                <a:solidFill>
                  <a:schemeClr val="bg1"/>
                </a:solidFill>
                <a:sym typeface="Symbol"/>
              </a:rPr>
              <a:t></a:t>
            </a:r>
            <a:r>
              <a:rPr lang="en-US" sz="2000" dirty="0">
                <a:solidFill>
                  <a:schemeClr val="bg1"/>
                </a:solidFill>
              </a:rPr>
              <a:t>A	I</a:t>
            </a:r>
            <a:r>
              <a:rPr lang="en-US" sz="2000" baseline="-25000" dirty="0">
                <a:solidFill>
                  <a:schemeClr val="bg1"/>
                </a:solidFill>
              </a:rPr>
              <a:t>IH</a:t>
            </a:r>
            <a:r>
              <a:rPr lang="en-US" sz="2000" dirty="0">
                <a:solidFill>
                  <a:schemeClr val="bg1"/>
                </a:solidFill>
              </a:rPr>
              <a:t> = 10</a:t>
            </a:r>
            <a:r>
              <a:rPr lang="en-US" sz="2000" dirty="0">
                <a:solidFill>
                  <a:schemeClr val="bg1"/>
                </a:solidFill>
                <a:sym typeface="Symbol"/>
              </a:rPr>
              <a:t></a:t>
            </a:r>
            <a:r>
              <a:rPr lang="en-US" sz="2000" dirty="0">
                <a:solidFill>
                  <a:schemeClr val="bg1"/>
                </a:solidFill>
              </a:rPr>
              <a:t>A	- </a:t>
            </a:r>
            <a:r>
              <a:rPr lang="en-US" sz="2000" dirty="0" err="1">
                <a:solidFill>
                  <a:schemeClr val="bg1"/>
                </a:solidFill>
              </a:rPr>
              <a:t>dá</a:t>
            </a:r>
            <a:r>
              <a:rPr lang="en-US" sz="2000" dirty="0">
                <a:solidFill>
                  <a:schemeClr val="bg1"/>
                </a:solidFill>
              </a:rPr>
              <a:t> </a:t>
            </a:r>
            <a:r>
              <a:rPr lang="en-US" sz="2000" dirty="0" err="1" smtClean="0">
                <a:solidFill>
                  <a:schemeClr val="bg1"/>
                </a:solidFill>
              </a:rPr>
              <a:t>sa</a:t>
            </a:r>
            <a:endParaRPr lang="sk-SK" sz="2000" dirty="0" smtClean="0">
              <a:solidFill>
                <a:schemeClr val="bg1"/>
              </a:solidFill>
            </a:endParaRPr>
          </a:p>
          <a:p>
            <a:pPr hangingPunct="0"/>
            <a:r>
              <a:rPr lang="sk-SK" sz="2000" dirty="0">
                <a:solidFill>
                  <a:schemeClr val="bg1"/>
                </a:solidFill>
              </a:rPr>
              <a:t> </a:t>
            </a:r>
            <a:r>
              <a:rPr lang="sk-SK" sz="2000" dirty="0" smtClean="0">
                <a:solidFill>
                  <a:schemeClr val="bg1"/>
                </a:solidFill>
              </a:rPr>
              <a:t>                                                                                                               </a:t>
            </a:r>
            <a:r>
              <a:rPr lang="en-US" sz="2000" dirty="0" err="1" smtClean="0">
                <a:solidFill>
                  <a:schemeClr val="bg1"/>
                </a:solidFill>
              </a:rPr>
              <a:t>prepojiť</a:t>
            </a:r>
            <a:endParaRPr lang="cs-CZ" sz="2000" dirty="0">
              <a:solidFill>
                <a:schemeClr val="bg1"/>
              </a:solidFill>
            </a:endParaRPr>
          </a:p>
        </p:txBody>
      </p:sp>
    </p:spTree>
    <p:extLst>
      <p:ext uri="{BB962C8B-B14F-4D97-AF65-F5344CB8AC3E}">
        <p14:creationId xmlns:p14="http://schemas.microsoft.com/office/powerpoint/2010/main" val="2542003114"/>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76200"/>
            <a:ext cx="8382000" cy="1107996"/>
          </a:xfrm>
        </p:spPr>
        <p:txBody>
          <a:bodyPr/>
          <a:lstStyle/>
          <a:p>
            <a:r>
              <a:rPr lang="sk-SK" sz="4000" b="1" dirty="0" smtClean="0"/>
              <a:t>Prevodové charakteristiky </a:t>
            </a:r>
            <a:br>
              <a:rPr lang="sk-SK" sz="4000" b="1" dirty="0" smtClean="0"/>
            </a:br>
            <a:r>
              <a:rPr lang="sk-SK" sz="4000" b="1" dirty="0" smtClean="0"/>
              <a:t>logických členov</a:t>
            </a:r>
            <a:endParaRPr lang="cs-CZ" sz="4000" b="1" dirty="0"/>
          </a:p>
        </p:txBody>
      </p:sp>
      <p:pic>
        <p:nvPicPr>
          <p:cNvPr id="13314" name="Picture 2" descr="PrevCharP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1407" y="1524000"/>
            <a:ext cx="4918292"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 descr="PrevCharAk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1407" y="4148984"/>
            <a:ext cx="4950339" cy="248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ovéPole 3"/>
          <p:cNvSpPr txBox="1"/>
          <p:nvPr/>
        </p:nvSpPr>
        <p:spPr>
          <a:xfrm>
            <a:off x="76200" y="1524000"/>
            <a:ext cx="4191000" cy="5262979"/>
          </a:xfrm>
          <a:prstGeom prst="rect">
            <a:avLst/>
          </a:prstGeom>
          <a:noFill/>
        </p:spPr>
        <p:txBody>
          <a:bodyPr wrap="square" rtlCol="0">
            <a:spAutoFit/>
          </a:bodyPr>
          <a:lstStyle/>
          <a:p>
            <a:r>
              <a:rPr lang="sk-SK" sz="2800" b="1" dirty="0" smtClean="0">
                <a:solidFill>
                  <a:schemeClr val="bg1"/>
                </a:solidFill>
              </a:rPr>
              <a:t>Prevodová charakteristika:</a:t>
            </a:r>
          </a:p>
          <a:p>
            <a:r>
              <a:rPr lang="sk-SK" sz="2800" b="1" dirty="0" smtClean="0">
                <a:solidFill>
                  <a:schemeClr val="bg1"/>
                </a:solidFill>
              </a:rPr>
              <a:t>	    U</a:t>
            </a:r>
            <a:r>
              <a:rPr lang="sk-SK" sz="2800" b="1" baseline="-25000" dirty="0" smtClean="0">
                <a:solidFill>
                  <a:schemeClr val="bg1"/>
                </a:solidFill>
              </a:rPr>
              <a:t>O</a:t>
            </a:r>
            <a:r>
              <a:rPr lang="sk-SK" sz="2800" b="1" dirty="0" smtClean="0">
                <a:solidFill>
                  <a:schemeClr val="bg1"/>
                </a:solidFill>
              </a:rPr>
              <a:t> = f(U</a:t>
            </a:r>
            <a:r>
              <a:rPr lang="sk-SK" sz="2800" b="1" baseline="-25000" dirty="0" smtClean="0">
                <a:solidFill>
                  <a:schemeClr val="bg1"/>
                </a:solidFill>
              </a:rPr>
              <a:t>I</a:t>
            </a:r>
            <a:r>
              <a:rPr lang="sk-SK" sz="2800" b="1" dirty="0" smtClean="0">
                <a:solidFill>
                  <a:schemeClr val="bg1"/>
                </a:solidFill>
              </a:rPr>
              <a:t>)</a:t>
            </a:r>
            <a:endParaRPr lang="sk-SK" sz="2800" b="1" dirty="0">
              <a:solidFill>
                <a:schemeClr val="bg1"/>
              </a:solidFill>
            </a:endParaRPr>
          </a:p>
          <a:p>
            <a:r>
              <a:rPr lang="sk-SK" sz="2800" b="1" dirty="0" smtClean="0">
                <a:solidFill>
                  <a:schemeClr val="bg1"/>
                </a:solidFill>
              </a:rPr>
              <a:t>Rozdelenie</a:t>
            </a:r>
            <a:r>
              <a:rPr lang="sk-SK" sz="2800" dirty="0" smtClean="0">
                <a:solidFill>
                  <a:schemeClr val="bg1"/>
                </a:solidFill>
              </a:rPr>
              <a:t>:</a:t>
            </a:r>
          </a:p>
          <a:p>
            <a:pPr marL="514350" indent="-514350">
              <a:buFont typeface="+mj-lt"/>
              <a:buAutoNum type="alphaLcParenR"/>
            </a:pPr>
            <a:r>
              <a:rPr lang="sk-SK" sz="2800" dirty="0" smtClean="0">
                <a:solidFill>
                  <a:schemeClr val="bg1"/>
                </a:solidFill>
              </a:rPr>
              <a:t>bez zosilnenia, bez negácie.</a:t>
            </a:r>
          </a:p>
          <a:p>
            <a:pPr marL="514350" indent="-514350">
              <a:buFont typeface="+mj-lt"/>
              <a:buAutoNum type="alphaLcParenR"/>
            </a:pPr>
            <a:r>
              <a:rPr lang="sk-SK" sz="2800" dirty="0">
                <a:solidFill>
                  <a:schemeClr val="bg1"/>
                </a:solidFill>
              </a:rPr>
              <a:t>b</a:t>
            </a:r>
            <a:r>
              <a:rPr lang="sk-SK" sz="2800" dirty="0" smtClean="0">
                <a:solidFill>
                  <a:schemeClr val="bg1"/>
                </a:solidFill>
              </a:rPr>
              <a:t>ez zosilnenia, s negáciou</a:t>
            </a:r>
          </a:p>
          <a:p>
            <a:pPr marL="514350" indent="-514350">
              <a:buFont typeface="+mj-lt"/>
              <a:buAutoNum type="alphaLcParenR"/>
            </a:pPr>
            <a:r>
              <a:rPr lang="sk-SK" sz="2800" dirty="0" smtClean="0">
                <a:solidFill>
                  <a:schemeClr val="bg1"/>
                </a:solidFill>
              </a:rPr>
              <a:t>so zosilnením, bez negácie (OR,AND)</a:t>
            </a:r>
          </a:p>
          <a:p>
            <a:pPr marL="514350" indent="-514350">
              <a:buFont typeface="+mj-lt"/>
              <a:buAutoNum type="alphaLcParenR"/>
            </a:pPr>
            <a:r>
              <a:rPr lang="sk-SK" sz="2800" dirty="0">
                <a:solidFill>
                  <a:schemeClr val="bg1"/>
                </a:solidFill>
              </a:rPr>
              <a:t>s</a:t>
            </a:r>
            <a:r>
              <a:rPr lang="sk-SK" sz="2800" dirty="0" smtClean="0">
                <a:solidFill>
                  <a:schemeClr val="bg1"/>
                </a:solidFill>
              </a:rPr>
              <a:t>o zosilnením,  s negáciou (NOT, NOR, NAND)   </a:t>
            </a:r>
            <a:endParaRPr lang="cs-CZ" sz="2800" dirty="0">
              <a:solidFill>
                <a:schemeClr val="bg1"/>
              </a:solidFill>
            </a:endParaRPr>
          </a:p>
        </p:txBody>
      </p:sp>
      <p:sp>
        <p:nvSpPr>
          <p:cNvPr id="5" name="TextovéPole 4"/>
          <p:cNvSpPr txBox="1"/>
          <p:nvPr/>
        </p:nvSpPr>
        <p:spPr>
          <a:xfrm>
            <a:off x="4344823" y="3605304"/>
            <a:ext cx="3857146" cy="523220"/>
          </a:xfrm>
          <a:prstGeom prst="rect">
            <a:avLst/>
          </a:prstGeom>
          <a:noFill/>
        </p:spPr>
        <p:txBody>
          <a:bodyPr wrap="none" rtlCol="0">
            <a:spAutoFit/>
          </a:bodyPr>
          <a:lstStyle/>
          <a:p>
            <a:r>
              <a:rPr lang="sk-SK" sz="2800" dirty="0">
                <a:solidFill>
                  <a:schemeClr val="bg1"/>
                </a:solidFill>
              </a:rPr>
              <a:t> </a:t>
            </a:r>
            <a:r>
              <a:rPr lang="sk-SK" sz="2800" dirty="0" smtClean="0">
                <a:solidFill>
                  <a:schemeClr val="bg1"/>
                </a:solidFill>
              </a:rPr>
              <a:t>       </a:t>
            </a:r>
            <a:r>
              <a:rPr lang="sk-SK" dirty="0" smtClean="0">
                <a:solidFill>
                  <a:schemeClr val="bg1"/>
                </a:solidFill>
              </a:rPr>
              <a:t>a)                                                  b)</a:t>
            </a:r>
            <a:endParaRPr lang="cs-CZ" sz="2800" dirty="0">
              <a:solidFill>
                <a:schemeClr val="bg1"/>
              </a:solidFill>
            </a:endParaRPr>
          </a:p>
        </p:txBody>
      </p:sp>
      <p:sp>
        <p:nvSpPr>
          <p:cNvPr id="8" name="TextovéPole 7"/>
          <p:cNvSpPr txBox="1"/>
          <p:nvPr/>
        </p:nvSpPr>
        <p:spPr>
          <a:xfrm>
            <a:off x="4419600" y="6243205"/>
            <a:ext cx="3857146" cy="523220"/>
          </a:xfrm>
          <a:prstGeom prst="rect">
            <a:avLst/>
          </a:prstGeom>
          <a:noFill/>
        </p:spPr>
        <p:txBody>
          <a:bodyPr wrap="none" rtlCol="0">
            <a:spAutoFit/>
          </a:bodyPr>
          <a:lstStyle/>
          <a:p>
            <a:r>
              <a:rPr lang="sk-SK" sz="2800" dirty="0">
                <a:solidFill>
                  <a:schemeClr val="bg1"/>
                </a:solidFill>
              </a:rPr>
              <a:t> </a:t>
            </a:r>
            <a:r>
              <a:rPr lang="sk-SK" sz="2800" dirty="0" smtClean="0">
                <a:solidFill>
                  <a:schemeClr val="bg1"/>
                </a:solidFill>
              </a:rPr>
              <a:t>       </a:t>
            </a:r>
            <a:r>
              <a:rPr lang="sk-SK" dirty="0" smtClean="0">
                <a:solidFill>
                  <a:schemeClr val="bg1"/>
                </a:solidFill>
              </a:rPr>
              <a:t>c)                                                  </a:t>
            </a:r>
            <a:r>
              <a:rPr lang="sk-SK" dirty="0">
                <a:solidFill>
                  <a:schemeClr val="bg1"/>
                </a:solidFill>
              </a:rPr>
              <a:t>d</a:t>
            </a:r>
            <a:r>
              <a:rPr lang="sk-SK" dirty="0" smtClean="0">
                <a:solidFill>
                  <a:schemeClr val="bg1"/>
                </a:solidFill>
              </a:rPr>
              <a:t>)</a:t>
            </a:r>
            <a:endParaRPr lang="cs-CZ" sz="2800" dirty="0">
              <a:solidFill>
                <a:schemeClr val="bg1"/>
              </a:solidFill>
            </a:endParaRPr>
          </a:p>
        </p:txBody>
      </p:sp>
    </p:spTree>
    <p:extLst>
      <p:ext uri="{BB962C8B-B14F-4D97-AF65-F5344CB8AC3E}">
        <p14:creationId xmlns:p14="http://schemas.microsoft.com/office/powerpoint/2010/main" val="38990522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76200"/>
            <a:ext cx="8382000" cy="1107996"/>
          </a:xfrm>
        </p:spPr>
        <p:txBody>
          <a:bodyPr/>
          <a:lstStyle/>
          <a:p>
            <a:r>
              <a:rPr lang="sk-SK" sz="4000" b="1" dirty="0" smtClean="0"/>
              <a:t>Prevodové charakteristiky </a:t>
            </a:r>
            <a:br>
              <a:rPr lang="sk-SK" sz="4000" b="1" dirty="0" smtClean="0"/>
            </a:br>
            <a:r>
              <a:rPr lang="sk-SK" sz="4000" b="1" dirty="0" smtClean="0"/>
              <a:t>logických členov</a:t>
            </a:r>
            <a:endParaRPr lang="cs-CZ" sz="4000" b="1" dirty="0"/>
          </a:p>
        </p:txBody>
      </p:sp>
      <p:pic>
        <p:nvPicPr>
          <p:cNvPr id="14338" name="Picture 2" descr="Prev CharTT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0674" y="1622653"/>
            <a:ext cx="4594726" cy="4320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p:cNvSpPr txBox="1"/>
          <p:nvPr/>
        </p:nvSpPr>
        <p:spPr>
          <a:xfrm>
            <a:off x="5257800" y="6003731"/>
            <a:ext cx="3403817" cy="646331"/>
          </a:xfrm>
          <a:prstGeom prst="rect">
            <a:avLst/>
          </a:prstGeom>
          <a:noFill/>
        </p:spPr>
        <p:txBody>
          <a:bodyPr wrap="none" rtlCol="0">
            <a:spAutoFit/>
          </a:bodyPr>
          <a:lstStyle/>
          <a:p>
            <a:pPr hangingPunct="0"/>
            <a:r>
              <a:rPr lang="sk-SK" dirty="0" smtClean="0">
                <a:solidFill>
                  <a:schemeClr val="bg1"/>
                </a:solidFill>
              </a:rPr>
              <a:t>Príklad</a:t>
            </a:r>
            <a:r>
              <a:rPr lang="en-GB" dirty="0" smtClean="0">
                <a:solidFill>
                  <a:schemeClr val="bg1"/>
                </a:solidFill>
              </a:rPr>
              <a:t> </a:t>
            </a:r>
            <a:r>
              <a:rPr lang="sk-SK" dirty="0" smtClean="0">
                <a:solidFill>
                  <a:schemeClr val="bg1"/>
                </a:solidFill>
              </a:rPr>
              <a:t>prevodovej</a:t>
            </a:r>
            <a:r>
              <a:rPr lang="en-GB" dirty="0" smtClean="0">
                <a:solidFill>
                  <a:schemeClr val="bg1"/>
                </a:solidFill>
              </a:rPr>
              <a:t> </a:t>
            </a:r>
            <a:r>
              <a:rPr lang="sk-SK" dirty="0" smtClean="0">
                <a:solidFill>
                  <a:schemeClr val="bg1"/>
                </a:solidFill>
              </a:rPr>
              <a:t>charakteristiky</a:t>
            </a:r>
            <a:r>
              <a:rPr lang="en-GB" dirty="0" smtClean="0">
                <a:solidFill>
                  <a:schemeClr val="bg1"/>
                </a:solidFill>
              </a:rPr>
              <a:t> </a:t>
            </a:r>
            <a:endParaRPr lang="sk-SK" dirty="0" smtClean="0">
              <a:solidFill>
                <a:schemeClr val="bg1"/>
              </a:solidFill>
            </a:endParaRPr>
          </a:p>
          <a:p>
            <a:pPr hangingPunct="0"/>
            <a:r>
              <a:rPr lang="sk-SK" dirty="0">
                <a:solidFill>
                  <a:schemeClr val="bg1"/>
                </a:solidFill>
              </a:rPr>
              <a:t> </a:t>
            </a:r>
            <a:r>
              <a:rPr lang="sk-SK" dirty="0" smtClean="0">
                <a:solidFill>
                  <a:schemeClr val="bg1"/>
                </a:solidFill>
              </a:rPr>
              <a:t>                </a:t>
            </a:r>
            <a:r>
              <a:rPr lang="en-GB" dirty="0" smtClean="0">
                <a:solidFill>
                  <a:schemeClr val="bg1"/>
                </a:solidFill>
              </a:rPr>
              <a:t>pre </a:t>
            </a:r>
            <a:r>
              <a:rPr lang="sk-SK" dirty="0" smtClean="0">
                <a:solidFill>
                  <a:schemeClr val="bg1"/>
                </a:solidFill>
              </a:rPr>
              <a:t>TTL</a:t>
            </a:r>
            <a:r>
              <a:rPr lang="en-GB" dirty="0" smtClean="0">
                <a:solidFill>
                  <a:schemeClr val="bg1"/>
                </a:solidFill>
              </a:rPr>
              <a:t> </a:t>
            </a:r>
            <a:r>
              <a:rPr lang="sk-SK" dirty="0" smtClean="0">
                <a:solidFill>
                  <a:schemeClr val="bg1"/>
                </a:solidFill>
              </a:rPr>
              <a:t>obvod</a:t>
            </a:r>
            <a:endParaRPr lang="sk-SK" dirty="0">
              <a:solidFill>
                <a:schemeClr val="bg1"/>
              </a:solidFill>
            </a:endParaRPr>
          </a:p>
        </p:txBody>
      </p:sp>
      <p:sp>
        <p:nvSpPr>
          <p:cNvPr id="6" name="TextovéPole 5"/>
          <p:cNvSpPr txBox="1"/>
          <p:nvPr/>
        </p:nvSpPr>
        <p:spPr>
          <a:xfrm>
            <a:off x="304800" y="1417174"/>
            <a:ext cx="4015874" cy="3970318"/>
          </a:xfrm>
          <a:prstGeom prst="rect">
            <a:avLst/>
          </a:prstGeom>
          <a:noFill/>
        </p:spPr>
        <p:txBody>
          <a:bodyPr wrap="square" rtlCol="0">
            <a:spAutoFit/>
          </a:bodyPr>
          <a:lstStyle/>
          <a:p>
            <a:r>
              <a:rPr lang="sk-SK" sz="2800" b="1" dirty="0" smtClean="0">
                <a:solidFill>
                  <a:schemeClr val="bg1"/>
                </a:solidFill>
              </a:rPr>
              <a:t>Prevodová charakteristika </a:t>
            </a:r>
            <a:r>
              <a:rPr lang="sk-SK" sz="2800" dirty="0" smtClean="0">
                <a:solidFill>
                  <a:schemeClr val="bg1"/>
                </a:solidFill>
              </a:rPr>
              <a:t>umožňuje posúdiť funkčnosť logického obvodu po statickej stránke. Pre funkčný obvod musí ležať charakteristika vo vymedzenom </a:t>
            </a:r>
            <a:r>
              <a:rPr lang="sk-SK" sz="2800" b="1" dirty="0" smtClean="0">
                <a:solidFill>
                  <a:schemeClr val="bg1"/>
                </a:solidFill>
              </a:rPr>
              <a:t>tolerančnom pásme</a:t>
            </a:r>
            <a:r>
              <a:rPr lang="sk-SK" sz="2800" dirty="0" smtClean="0">
                <a:solidFill>
                  <a:schemeClr val="bg1"/>
                </a:solidFill>
              </a:rPr>
              <a:t>.</a:t>
            </a:r>
            <a:endParaRPr lang="cs-CZ" sz="2800" dirty="0">
              <a:solidFill>
                <a:schemeClr val="bg1"/>
              </a:solidFill>
            </a:endParaRPr>
          </a:p>
        </p:txBody>
      </p:sp>
      <p:sp>
        <p:nvSpPr>
          <p:cNvPr id="7" name="TextovéPole 6"/>
          <p:cNvSpPr txBox="1"/>
          <p:nvPr/>
        </p:nvSpPr>
        <p:spPr>
          <a:xfrm>
            <a:off x="457200" y="5911397"/>
            <a:ext cx="4088063" cy="830997"/>
          </a:xfrm>
          <a:prstGeom prst="rect">
            <a:avLst/>
          </a:prstGeom>
          <a:noFill/>
        </p:spPr>
        <p:txBody>
          <a:bodyPr wrap="square" rtlCol="0">
            <a:spAutoFit/>
          </a:bodyPr>
          <a:lstStyle/>
          <a:p>
            <a:pPr hangingPunct="0"/>
            <a:r>
              <a:rPr lang="de-DE" sz="2400" dirty="0">
                <a:solidFill>
                  <a:schemeClr val="bg1"/>
                </a:solidFill>
              </a:rPr>
              <a:t>V</a:t>
            </a:r>
            <a:r>
              <a:rPr lang="de-DE" sz="2400" baseline="-25000" dirty="0">
                <a:solidFill>
                  <a:schemeClr val="bg1"/>
                </a:solidFill>
              </a:rPr>
              <a:t>IL</a:t>
            </a:r>
            <a:r>
              <a:rPr lang="de-DE" sz="2400" dirty="0">
                <a:solidFill>
                  <a:schemeClr val="bg1"/>
                </a:solidFill>
              </a:rPr>
              <a:t> = </a:t>
            </a:r>
            <a:r>
              <a:rPr lang="de-DE" sz="2400" dirty="0" smtClean="0">
                <a:solidFill>
                  <a:schemeClr val="bg1"/>
                </a:solidFill>
              </a:rPr>
              <a:t>0,8V</a:t>
            </a:r>
            <a:r>
              <a:rPr lang="sk-SK" sz="2400" dirty="0" smtClean="0">
                <a:solidFill>
                  <a:schemeClr val="bg1"/>
                </a:solidFill>
              </a:rPr>
              <a:t> 	</a:t>
            </a:r>
            <a:r>
              <a:rPr lang="en-US" sz="2400" dirty="0" smtClean="0">
                <a:solidFill>
                  <a:schemeClr val="bg1"/>
                </a:solidFill>
              </a:rPr>
              <a:t>V</a:t>
            </a:r>
            <a:r>
              <a:rPr lang="en-US" sz="2400" baseline="-25000" dirty="0" smtClean="0">
                <a:solidFill>
                  <a:schemeClr val="bg1"/>
                </a:solidFill>
              </a:rPr>
              <a:t>OL</a:t>
            </a:r>
            <a:r>
              <a:rPr lang="en-US" sz="2400" dirty="0" smtClean="0">
                <a:solidFill>
                  <a:schemeClr val="bg1"/>
                </a:solidFill>
              </a:rPr>
              <a:t> </a:t>
            </a:r>
            <a:r>
              <a:rPr lang="en-US" sz="2400" dirty="0">
                <a:solidFill>
                  <a:schemeClr val="bg1"/>
                </a:solidFill>
              </a:rPr>
              <a:t>= 0,4V</a:t>
            </a:r>
            <a:endParaRPr lang="cs-CZ" sz="2400" dirty="0">
              <a:solidFill>
                <a:schemeClr val="bg1"/>
              </a:solidFill>
            </a:endParaRPr>
          </a:p>
          <a:p>
            <a:pPr hangingPunct="0"/>
            <a:r>
              <a:rPr lang="de-DE" sz="2400" dirty="0">
                <a:solidFill>
                  <a:schemeClr val="bg1"/>
                </a:solidFill>
              </a:rPr>
              <a:t>V</a:t>
            </a:r>
            <a:r>
              <a:rPr lang="de-DE" sz="2400" baseline="-25000" dirty="0">
                <a:solidFill>
                  <a:schemeClr val="bg1"/>
                </a:solidFill>
              </a:rPr>
              <a:t>IH</a:t>
            </a:r>
            <a:r>
              <a:rPr lang="de-DE" sz="2400" dirty="0">
                <a:solidFill>
                  <a:schemeClr val="bg1"/>
                </a:solidFill>
              </a:rPr>
              <a:t> = </a:t>
            </a:r>
            <a:r>
              <a:rPr lang="de-DE" sz="2400" dirty="0" smtClean="0">
                <a:solidFill>
                  <a:schemeClr val="bg1"/>
                </a:solidFill>
              </a:rPr>
              <a:t>2,0V</a:t>
            </a:r>
            <a:r>
              <a:rPr lang="sk-SK" sz="2400" dirty="0" smtClean="0">
                <a:solidFill>
                  <a:schemeClr val="bg1"/>
                </a:solidFill>
              </a:rPr>
              <a:t>	</a:t>
            </a:r>
            <a:r>
              <a:rPr lang="en-US" sz="2400" dirty="0" smtClean="0">
                <a:solidFill>
                  <a:schemeClr val="bg1"/>
                </a:solidFill>
              </a:rPr>
              <a:t>V</a:t>
            </a:r>
            <a:r>
              <a:rPr lang="en-US" sz="2400" baseline="-25000" dirty="0" smtClean="0">
                <a:solidFill>
                  <a:schemeClr val="bg1"/>
                </a:solidFill>
              </a:rPr>
              <a:t>OH</a:t>
            </a:r>
            <a:r>
              <a:rPr lang="en-US" sz="2400" dirty="0" smtClean="0">
                <a:solidFill>
                  <a:schemeClr val="bg1"/>
                </a:solidFill>
              </a:rPr>
              <a:t> </a:t>
            </a:r>
            <a:r>
              <a:rPr lang="en-US" sz="2400" dirty="0">
                <a:solidFill>
                  <a:schemeClr val="bg1"/>
                </a:solidFill>
              </a:rPr>
              <a:t>= </a:t>
            </a:r>
            <a:r>
              <a:rPr lang="en-US" sz="2400" dirty="0" smtClean="0">
                <a:solidFill>
                  <a:schemeClr val="bg1"/>
                </a:solidFill>
              </a:rPr>
              <a:t>2,4V</a:t>
            </a:r>
            <a:endParaRPr lang="cs-CZ" sz="2400" dirty="0">
              <a:solidFill>
                <a:schemeClr val="bg1"/>
              </a:solidFill>
            </a:endParaRPr>
          </a:p>
        </p:txBody>
      </p:sp>
      <p:sp>
        <p:nvSpPr>
          <p:cNvPr id="8" name="TextovéPole 7"/>
          <p:cNvSpPr txBox="1"/>
          <p:nvPr/>
        </p:nvSpPr>
        <p:spPr>
          <a:xfrm>
            <a:off x="1447800" y="5542066"/>
            <a:ext cx="1449436" cy="461665"/>
          </a:xfrm>
          <a:prstGeom prst="rect">
            <a:avLst/>
          </a:prstGeom>
          <a:noFill/>
        </p:spPr>
        <p:txBody>
          <a:bodyPr wrap="none" rtlCol="0">
            <a:spAutoFit/>
          </a:bodyPr>
          <a:lstStyle/>
          <a:p>
            <a:r>
              <a:rPr lang="sk-SK" sz="2400" b="1" dirty="0" smtClean="0">
                <a:solidFill>
                  <a:schemeClr val="bg1"/>
                </a:solidFill>
              </a:rPr>
              <a:t>TTL logika</a:t>
            </a:r>
            <a:endParaRPr lang="cs-CZ" sz="2400" b="1" dirty="0">
              <a:solidFill>
                <a:schemeClr val="bg1"/>
              </a:solidFill>
            </a:endParaRPr>
          </a:p>
        </p:txBody>
      </p:sp>
    </p:spTree>
    <p:extLst>
      <p:ext uri="{BB962C8B-B14F-4D97-AF65-F5344CB8AC3E}">
        <p14:creationId xmlns:p14="http://schemas.microsoft.com/office/powerpoint/2010/main" val="1955439894"/>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Rušenie číslicových obvodov</a:t>
            </a:r>
            <a:endParaRPr lang="cs-CZ" b="1" dirty="0"/>
          </a:p>
        </p:txBody>
      </p:sp>
      <p:sp>
        <p:nvSpPr>
          <p:cNvPr id="4" name="TextovéPole 3"/>
          <p:cNvSpPr txBox="1"/>
          <p:nvPr/>
        </p:nvSpPr>
        <p:spPr>
          <a:xfrm>
            <a:off x="76200" y="1295400"/>
            <a:ext cx="8876789" cy="1384995"/>
          </a:xfrm>
          <a:prstGeom prst="rect">
            <a:avLst/>
          </a:prstGeom>
          <a:noFill/>
        </p:spPr>
        <p:txBody>
          <a:bodyPr wrap="none" rtlCol="0">
            <a:spAutoFit/>
          </a:bodyPr>
          <a:lstStyle/>
          <a:p>
            <a:r>
              <a:rPr lang="sk-SK" sz="2800" dirty="0" smtClean="0">
                <a:solidFill>
                  <a:schemeClr val="bg1"/>
                </a:solidFill>
              </a:rPr>
              <a:t>V číslicových obvodoch existujú dva základné druhy rušenia </a:t>
            </a:r>
          </a:p>
          <a:p>
            <a:r>
              <a:rPr lang="sk-SK" sz="2800" dirty="0" smtClean="0">
                <a:solidFill>
                  <a:schemeClr val="bg1"/>
                </a:solidFill>
              </a:rPr>
              <a:t>charakterizované buď pomalými zmenami dlhodobého </a:t>
            </a:r>
          </a:p>
          <a:p>
            <a:r>
              <a:rPr lang="sk-SK" sz="2800" dirty="0" smtClean="0">
                <a:solidFill>
                  <a:schemeClr val="bg1"/>
                </a:solidFill>
              </a:rPr>
              <a:t>trvania alebo naopak rýchlymi zmenami.</a:t>
            </a:r>
            <a:endParaRPr lang="sk-SK" sz="2800" dirty="0">
              <a:solidFill>
                <a:schemeClr val="bg1"/>
              </a:solidFill>
            </a:endParaRPr>
          </a:p>
        </p:txBody>
      </p:sp>
      <p:sp>
        <p:nvSpPr>
          <p:cNvPr id="5" name="TextovéPole 4"/>
          <p:cNvSpPr txBox="1"/>
          <p:nvPr/>
        </p:nvSpPr>
        <p:spPr>
          <a:xfrm>
            <a:off x="94716" y="2553831"/>
            <a:ext cx="8858273" cy="2246769"/>
          </a:xfrm>
          <a:prstGeom prst="rect">
            <a:avLst/>
          </a:prstGeom>
          <a:noFill/>
        </p:spPr>
        <p:txBody>
          <a:bodyPr wrap="square" rtlCol="0">
            <a:spAutoFit/>
          </a:bodyPr>
          <a:lstStyle/>
          <a:p>
            <a:r>
              <a:rPr lang="sk-SK" sz="2800" b="1" dirty="0" smtClean="0">
                <a:solidFill>
                  <a:srgbClr val="C00000"/>
                </a:solidFill>
              </a:rPr>
              <a:t>Statické (jednosmerné) rušenie:</a:t>
            </a:r>
          </a:p>
          <a:p>
            <a:r>
              <a:rPr lang="sk-SK" sz="2800" dirty="0" smtClean="0">
                <a:solidFill>
                  <a:schemeClr val="bg1"/>
                </a:solidFill>
              </a:rPr>
              <a:t>Pôsobí trvale alebo v dlhých časových intervaloch. Patria sem zmeny napájacích napätí napájacích zdrojov, úbytky napätí na napájacích alebo </a:t>
            </a:r>
            <a:r>
              <a:rPr lang="sk-SK" sz="2800" dirty="0" err="1" smtClean="0">
                <a:solidFill>
                  <a:schemeClr val="bg1"/>
                </a:solidFill>
              </a:rPr>
              <a:t>zemniacich</a:t>
            </a:r>
            <a:r>
              <a:rPr lang="sk-SK" sz="2800" dirty="0" smtClean="0">
                <a:solidFill>
                  <a:schemeClr val="bg1"/>
                </a:solidFill>
              </a:rPr>
              <a:t> vodičoch, kolísanie úrovní signálov vplyvom tolerancií, záťaže, teploty.</a:t>
            </a:r>
            <a:endParaRPr lang="sk-SK" sz="2800" b="1" dirty="0">
              <a:solidFill>
                <a:schemeClr val="bg1"/>
              </a:solidFill>
            </a:endParaRPr>
          </a:p>
        </p:txBody>
      </p:sp>
      <p:sp>
        <p:nvSpPr>
          <p:cNvPr id="6" name="TextovéPole 5"/>
          <p:cNvSpPr txBox="1"/>
          <p:nvPr/>
        </p:nvSpPr>
        <p:spPr>
          <a:xfrm>
            <a:off x="76200" y="4648200"/>
            <a:ext cx="8858273" cy="2246769"/>
          </a:xfrm>
          <a:prstGeom prst="rect">
            <a:avLst/>
          </a:prstGeom>
          <a:noFill/>
        </p:spPr>
        <p:txBody>
          <a:bodyPr wrap="square" rtlCol="0">
            <a:spAutoFit/>
          </a:bodyPr>
          <a:lstStyle/>
          <a:p>
            <a:r>
              <a:rPr lang="sk-SK" sz="2800" b="1" dirty="0" err="1" smtClean="0">
                <a:solidFill>
                  <a:srgbClr val="C00000"/>
                </a:solidFill>
              </a:rPr>
              <a:t>Kvázistatické</a:t>
            </a:r>
            <a:r>
              <a:rPr lang="sk-SK" sz="2800" b="1" dirty="0" smtClean="0">
                <a:solidFill>
                  <a:srgbClr val="C00000"/>
                </a:solidFill>
              </a:rPr>
              <a:t> rušenie:</a:t>
            </a:r>
          </a:p>
          <a:p>
            <a:r>
              <a:rPr lang="sk-SK" sz="2800" dirty="0" smtClean="0">
                <a:solidFill>
                  <a:schemeClr val="bg1"/>
                </a:solidFill>
              </a:rPr>
              <a:t>Doba trvania </a:t>
            </a:r>
            <a:r>
              <a:rPr lang="sk-SK" sz="2800" dirty="0" err="1" smtClean="0">
                <a:solidFill>
                  <a:schemeClr val="bg1"/>
                </a:solidFill>
              </a:rPr>
              <a:t>tohoto</a:t>
            </a:r>
            <a:r>
              <a:rPr lang="sk-SK" sz="2800" dirty="0" smtClean="0">
                <a:solidFill>
                  <a:schemeClr val="bg1"/>
                </a:solidFill>
              </a:rPr>
              <a:t> rušenia alebo jeho časová konštanta je väčšia ako doba, ktorá uplynie medzi dvomi nasledujúcimi operáciami v príslušnom obvode. Typické rušenie sieťovými frekvenciami.</a:t>
            </a:r>
            <a:endParaRPr lang="sk-SK" sz="2800" b="1" dirty="0" smtClean="0">
              <a:solidFill>
                <a:schemeClr val="bg1"/>
              </a:solidFill>
            </a:endParaRPr>
          </a:p>
        </p:txBody>
      </p:sp>
    </p:spTree>
    <p:extLst>
      <p:ext uri="{BB962C8B-B14F-4D97-AF65-F5344CB8AC3E}">
        <p14:creationId xmlns:p14="http://schemas.microsoft.com/office/powerpoint/2010/main" val="168823289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230188"/>
            <a:ext cx="8382000" cy="664797"/>
          </a:xfrm>
        </p:spPr>
        <p:txBody>
          <a:bodyPr/>
          <a:lstStyle/>
          <a:p>
            <a:r>
              <a:rPr lang="sk-SK" b="1" dirty="0" smtClean="0"/>
              <a:t>Rušenie číslicových obvodov</a:t>
            </a:r>
            <a:endParaRPr lang="cs-CZ" b="1" dirty="0"/>
          </a:p>
        </p:txBody>
      </p:sp>
      <p:sp>
        <p:nvSpPr>
          <p:cNvPr id="5" name="TextovéPole 4"/>
          <p:cNvSpPr txBox="1"/>
          <p:nvPr/>
        </p:nvSpPr>
        <p:spPr>
          <a:xfrm>
            <a:off x="152400" y="1295400"/>
            <a:ext cx="9045553" cy="5262979"/>
          </a:xfrm>
          <a:prstGeom prst="rect">
            <a:avLst/>
          </a:prstGeom>
          <a:noFill/>
        </p:spPr>
        <p:txBody>
          <a:bodyPr wrap="none" rtlCol="0">
            <a:spAutoFit/>
          </a:bodyPr>
          <a:lstStyle/>
          <a:p>
            <a:r>
              <a:rPr lang="sk-SK" sz="2800" b="1" dirty="0" smtClean="0">
                <a:solidFill>
                  <a:srgbClr val="C00000"/>
                </a:solidFill>
              </a:rPr>
              <a:t>Dynamické rušenie:</a:t>
            </a:r>
          </a:p>
          <a:p>
            <a:pPr hangingPunct="0"/>
            <a:r>
              <a:rPr lang="sk-SK" sz="2800" dirty="0" smtClean="0">
                <a:solidFill>
                  <a:schemeClr val="bg1"/>
                </a:solidFill>
              </a:rPr>
              <a:t>Doba</a:t>
            </a:r>
            <a:r>
              <a:rPr lang="en-GB" sz="2800" dirty="0" smtClean="0">
                <a:solidFill>
                  <a:schemeClr val="bg1"/>
                </a:solidFill>
              </a:rPr>
              <a:t> </a:t>
            </a:r>
            <a:r>
              <a:rPr lang="sk-SK" sz="2800" dirty="0" smtClean="0">
                <a:solidFill>
                  <a:schemeClr val="bg1"/>
                </a:solidFill>
              </a:rPr>
              <a:t>trvania</a:t>
            </a:r>
            <a:r>
              <a:rPr lang="en-GB" sz="2800" dirty="0" smtClean="0">
                <a:solidFill>
                  <a:schemeClr val="bg1"/>
                </a:solidFill>
              </a:rPr>
              <a:t> </a:t>
            </a:r>
            <a:r>
              <a:rPr lang="sk-SK" sz="2800" dirty="0" smtClean="0">
                <a:solidFill>
                  <a:schemeClr val="bg1"/>
                </a:solidFill>
              </a:rPr>
              <a:t>tohto</a:t>
            </a:r>
            <a:r>
              <a:rPr lang="en-GB" sz="2800" dirty="0" smtClean="0">
                <a:solidFill>
                  <a:schemeClr val="bg1"/>
                </a:solidFill>
              </a:rPr>
              <a:t> </a:t>
            </a:r>
            <a:r>
              <a:rPr lang="sk-SK" sz="2800" dirty="0" smtClean="0">
                <a:solidFill>
                  <a:schemeClr val="bg1"/>
                </a:solidFill>
              </a:rPr>
              <a:t>rušenia</a:t>
            </a:r>
            <a:r>
              <a:rPr lang="en-GB" sz="2800" dirty="0" smtClean="0">
                <a:solidFill>
                  <a:schemeClr val="bg1"/>
                </a:solidFill>
              </a:rPr>
              <a:t> </a:t>
            </a:r>
            <a:r>
              <a:rPr lang="en-GB" sz="2800" dirty="0">
                <a:solidFill>
                  <a:schemeClr val="bg1"/>
                </a:solidFill>
              </a:rPr>
              <a:t>je </a:t>
            </a:r>
            <a:r>
              <a:rPr lang="sk-SK" sz="2800" dirty="0" smtClean="0">
                <a:solidFill>
                  <a:schemeClr val="bg1"/>
                </a:solidFill>
              </a:rPr>
              <a:t>kratšia</a:t>
            </a:r>
            <a:r>
              <a:rPr lang="en-GB" sz="2800" dirty="0" smtClean="0">
                <a:solidFill>
                  <a:schemeClr val="bg1"/>
                </a:solidFill>
              </a:rPr>
              <a:t> </a:t>
            </a:r>
            <a:r>
              <a:rPr lang="sk-SK" sz="2800" dirty="0" smtClean="0">
                <a:solidFill>
                  <a:schemeClr val="bg1"/>
                </a:solidFill>
              </a:rPr>
              <a:t>ako</a:t>
            </a:r>
            <a:r>
              <a:rPr lang="en-GB" sz="2800" dirty="0" smtClean="0">
                <a:solidFill>
                  <a:schemeClr val="bg1"/>
                </a:solidFill>
              </a:rPr>
              <a:t> </a:t>
            </a:r>
            <a:r>
              <a:rPr lang="sk-SK" sz="2800" dirty="0" smtClean="0">
                <a:solidFill>
                  <a:schemeClr val="bg1"/>
                </a:solidFill>
              </a:rPr>
              <a:t>najmenšia</a:t>
            </a:r>
            <a:r>
              <a:rPr lang="en-GB" sz="2800" dirty="0" smtClean="0">
                <a:solidFill>
                  <a:schemeClr val="bg1"/>
                </a:solidFill>
              </a:rPr>
              <a:t> </a:t>
            </a:r>
            <a:r>
              <a:rPr lang="sk-SK" sz="2800" dirty="0" smtClean="0">
                <a:solidFill>
                  <a:schemeClr val="bg1"/>
                </a:solidFill>
              </a:rPr>
              <a:t>doba</a:t>
            </a:r>
            <a:r>
              <a:rPr lang="en-GB" sz="2800" dirty="0" smtClean="0">
                <a:solidFill>
                  <a:schemeClr val="bg1"/>
                </a:solidFill>
              </a:rPr>
              <a:t>, </a:t>
            </a:r>
            <a:endParaRPr lang="sk-SK" sz="2800" dirty="0" smtClean="0">
              <a:solidFill>
                <a:schemeClr val="bg1"/>
              </a:solidFill>
            </a:endParaRPr>
          </a:p>
          <a:p>
            <a:pPr hangingPunct="0"/>
            <a:r>
              <a:rPr lang="sk-SK" sz="2800" dirty="0" smtClean="0">
                <a:solidFill>
                  <a:schemeClr val="bg1"/>
                </a:solidFill>
              </a:rPr>
              <a:t>ktorá</a:t>
            </a:r>
            <a:r>
              <a:rPr lang="en-GB" sz="2800" dirty="0" smtClean="0">
                <a:solidFill>
                  <a:schemeClr val="bg1"/>
                </a:solidFill>
              </a:rPr>
              <a:t> </a:t>
            </a:r>
            <a:r>
              <a:rPr lang="sk-SK" sz="2800" dirty="0" smtClean="0">
                <a:solidFill>
                  <a:schemeClr val="bg1"/>
                </a:solidFill>
              </a:rPr>
              <a:t>uplynie</a:t>
            </a:r>
            <a:r>
              <a:rPr lang="en-GB" sz="2800" dirty="0" smtClean="0">
                <a:solidFill>
                  <a:schemeClr val="bg1"/>
                </a:solidFill>
              </a:rPr>
              <a:t> </a:t>
            </a:r>
            <a:r>
              <a:rPr lang="sk-SK" sz="2800" dirty="0" smtClean="0">
                <a:solidFill>
                  <a:schemeClr val="bg1"/>
                </a:solidFill>
              </a:rPr>
              <a:t>medzi</a:t>
            </a:r>
            <a:r>
              <a:rPr lang="en-GB" sz="2800" dirty="0" smtClean="0">
                <a:solidFill>
                  <a:schemeClr val="bg1"/>
                </a:solidFill>
              </a:rPr>
              <a:t> </a:t>
            </a:r>
            <a:r>
              <a:rPr lang="sk-SK" sz="2800" dirty="0" smtClean="0">
                <a:solidFill>
                  <a:schemeClr val="bg1"/>
                </a:solidFill>
              </a:rPr>
              <a:t>dvomi</a:t>
            </a:r>
            <a:r>
              <a:rPr lang="en-GB" sz="2800" dirty="0" smtClean="0">
                <a:solidFill>
                  <a:schemeClr val="bg1"/>
                </a:solidFill>
              </a:rPr>
              <a:t> </a:t>
            </a:r>
            <a:r>
              <a:rPr lang="sk-SK" sz="2800" dirty="0" smtClean="0">
                <a:solidFill>
                  <a:schemeClr val="bg1"/>
                </a:solidFill>
              </a:rPr>
              <a:t>operáciami</a:t>
            </a:r>
            <a:r>
              <a:rPr lang="en-GB" sz="2800" dirty="0" smtClean="0">
                <a:solidFill>
                  <a:schemeClr val="bg1"/>
                </a:solidFill>
              </a:rPr>
              <a:t> </a:t>
            </a:r>
            <a:r>
              <a:rPr lang="en-GB" sz="2800" dirty="0">
                <a:solidFill>
                  <a:schemeClr val="bg1"/>
                </a:solidFill>
              </a:rPr>
              <a:t>v </a:t>
            </a:r>
            <a:r>
              <a:rPr lang="sk-SK" sz="2800" dirty="0" smtClean="0">
                <a:solidFill>
                  <a:schemeClr val="bg1"/>
                </a:solidFill>
              </a:rPr>
              <a:t>príslušnom</a:t>
            </a:r>
            <a:r>
              <a:rPr lang="en-GB" sz="2800" dirty="0" smtClean="0">
                <a:solidFill>
                  <a:schemeClr val="bg1"/>
                </a:solidFill>
              </a:rPr>
              <a:t> </a:t>
            </a:r>
            <a:r>
              <a:rPr lang="sk-SK" sz="2800" dirty="0" smtClean="0">
                <a:solidFill>
                  <a:schemeClr val="bg1"/>
                </a:solidFill>
              </a:rPr>
              <a:t>obvode</a:t>
            </a:r>
            <a:r>
              <a:rPr lang="en-GB" sz="2800" dirty="0" smtClean="0">
                <a:solidFill>
                  <a:schemeClr val="bg1"/>
                </a:solidFill>
              </a:rPr>
              <a:t>.</a:t>
            </a:r>
            <a:endParaRPr lang="cs-CZ" sz="2800" dirty="0">
              <a:solidFill>
                <a:schemeClr val="bg1"/>
              </a:solidFill>
            </a:endParaRPr>
          </a:p>
          <a:p>
            <a:pPr hangingPunct="0"/>
            <a:r>
              <a:rPr lang="sk-SK" sz="2800" dirty="0" smtClean="0">
                <a:solidFill>
                  <a:schemeClr val="bg1"/>
                </a:solidFill>
              </a:rPr>
              <a:t>Príčinou</a:t>
            </a:r>
            <a:r>
              <a:rPr lang="en-GB" sz="2800" dirty="0" smtClean="0">
                <a:solidFill>
                  <a:schemeClr val="bg1"/>
                </a:solidFill>
              </a:rPr>
              <a:t> </a:t>
            </a:r>
            <a:r>
              <a:rPr lang="en-GB" sz="2800" dirty="0">
                <a:solidFill>
                  <a:schemeClr val="bg1"/>
                </a:solidFill>
              </a:rPr>
              <a:t>je </a:t>
            </a:r>
            <a:r>
              <a:rPr lang="sk-SK" sz="2800" dirty="0" smtClean="0">
                <a:solidFill>
                  <a:schemeClr val="bg1"/>
                </a:solidFill>
              </a:rPr>
              <a:t>vlastné</a:t>
            </a:r>
            <a:r>
              <a:rPr lang="en-GB" sz="2800" dirty="0" smtClean="0">
                <a:solidFill>
                  <a:schemeClr val="bg1"/>
                </a:solidFill>
              </a:rPr>
              <a:t> </a:t>
            </a:r>
            <a:r>
              <a:rPr lang="sk-SK" sz="2800" dirty="0" smtClean="0">
                <a:solidFill>
                  <a:schemeClr val="bg1"/>
                </a:solidFill>
              </a:rPr>
              <a:t>rušenie</a:t>
            </a:r>
            <a:r>
              <a:rPr lang="en-GB" sz="2800" dirty="0" smtClean="0">
                <a:solidFill>
                  <a:schemeClr val="bg1"/>
                </a:solidFill>
              </a:rPr>
              <a:t> </a:t>
            </a:r>
            <a:r>
              <a:rPr lang="sk-SK" sz="2800" dirty="0" smtClean="0">
                <a:solidFill>
                  <a:schemeClr val="bg1"/>
                </a:solidFill>
              </a:rPr>
              <a:t>vznikajúce</a:t>
            </a:r>
            <a:r>
              <a:rPr lang="en-GB" sz="2800" dirty="0" smtClean="0">
                <a:solidFill>
                  <a:schemeClr val="bg1"/>
                </a:solidFill>
              </a:rPr>
              <a:t> </a:t>
            </a:r>
            <a:r>
              <a:rPr lang="en-GB" sz="2800" dirty="0">
                <a:solidFill>
                  <a:schemeClr val="bg1"/>
                </a:solidFill>
              </a:rPr>
              <a:t>v </a:t>
            </a:r>
            <a:r>
              <a:rPr lang="sk-SK" sz="2800" dirty="0" smtClean="0">
                <a:solidFill>
                  <a:schemeClr val="bg1"/>
                </a:solidFill>
              </a:rPr>
              <a:t>číslicovom</a:t>
            </a:r>
            <a:r>
              <a:rPr lang="en-GB" sz="2800" dirty="0" smtClean="0">
                <a:solidFill>
                  <a:schemeClr val="bg1"/>
                </a:solidFill>
              </a:rPr>
              <a:t> </a:t>
            </a:r>
            <a:r>
              <a:rPr lang="sk-SK" sz="2800" dirty="0" smtClean="0">
                <a:solidFill>
                  <a:schemeClr val="bg1"/>
                </a:solidFill>
              </a:rPr>
              <a:t>systéme</a:t>
            </a:r>
            <a:r>
              <a:rPr lang="en-GB" sz="2800" dirty="0" smtClean="0">
                <a:solidFill>
                  <a:schemeClr val="bg1"/>
                </a:solidFill>
              </a:rPr>
              <a:t> </a:t>
            </a:r>
            <a:endParaRPr lang="sk-SK" sz="2800" dirty="0" smtClean="0">
              <a:solidFill>
                <a:schemeClr val="bg1"/>
              </a:solidFill>
            </a:endParaRPr>
          </a:p>
          <a:p>
            <a:pPr hangingPunct="0"/>
            <a:r>
              <a:rPr lang="sk-SK" sz="2800" dirty="0" err="1" smtClean="0">
                <a:solidFill>
                  <a:schemeClr val="bg1"/>
                </a:solidFill>
              </a:rPr>
              <a:t>napr</a:t>
            </a:r>
            <a:r>
              <a:rPr lang="en-GB" sz="2800" dirty="0" smtClean="0">
                <a:solidFill>
                  <a:schemeClr val="bg1"/>
                </a:solidFill>
              </a:rPr>
              <a:t>. </a:t>
            </a:r>
            <a:r>
              <a:rPr lang="sk-SK" sz="2800" dirty="0" smtClean="0">
                <a:solidFill>
                  <a:schemeClr val="bg1"/>
                </a:solidFill>
              </a:rPr>
              <a:t>vplyvom</a:t>
            </a:r>
            <a:r>
              <a:rPr lang="en-GB" sz="2800" dirty="0" smtClean="0">
                <a:solidFill>
                  <a:schemeClr val="bg1"/>
                </a:solidFill>
              </a:rPr>
              <a:t> </a:t>
            </a:r>
            <a:r>
              <a:rPr lang="sk-SK" sz="2800" dirty="0" smtClean="0">
                <a:solidFill>
                  <a:schemeClr val="bg1"/>
                </a:solidFill>
              </a:rPr>
              <a:t>induktívnych</a:t>
            </a:r>
            <a:r>
              <a:rPr lang="en-GB" sz="2800" dirty="0" smtClean="0">
                <a:solidFill>
                  <a:schemeClr val="bg1"/>
                </a:solidFill>
              </a:rPr>
              <a:t> </a:t>
            </a:r>
            <a:r>
              <a:rPr lang="sk-SK" sz="2800" dirty="0" smtClean="0">
                <a:solidFill>
                  <a:schemeClr val="bg1"/>
                </a:solidFill>
              </a:rPr>
              <a:t>alebo</a:t>
            </a:r>
            <a:r>
              <a:rPr lang="en-GB" sz="2800" dirty="0" smtClean="0">
                <a:solidFill>
                  <a:schemeClr val="bg1"/>
                </a:solidFill>
              </a:rPr>
              <a:t> </a:t>
            </a:r>
            <a:r>
              <a:rPr lang="sk-SK" sz="2800" dirty="0" smtClean="0">
                <a:solidFill>
                  <a:schemeClr val="bg1"/>
                </a:solidFill>
              </a:rPr>
              <a:t>kapacitných</a:t>
            </a:r>
            <a:r>
              <a:rPr lang="en-GB" sz="2800" dirty="0" smtClean="0">
                <a:solidFill>
                  <a:schemeClr val="bg1"/>
                </a:solidFill>
              </a:rPr>
              <a:t> </a:t>
            </a:r>
            <a:r>
              <a:rPr lang="sk-SK" sz="2800" dirty="0" smtClean="0">
                <a:solidFill>
                  <a:schemeClr val="bg1"/>
                </a:solidFill>
              </a:rPr>
              <a:t>väzieb</a:t>
            </a:r>
            <a:r>
              <a:rPr lang="en-GB" sz="2800" dirty="0" smtClean="0">
                <a:solidFill>
                  <a:schemeClr val="bg1"/>
                </a:solidFill>
              </a:rPr>
              <a:t> </a:t>
            </a:r>
            <a:endParaRPr lang="sk-SK" sz="2800" dirty="0" smtClean="0">
              <a:solidFill>
                <a:schemeClr val="bg1"/>
              </a:solidFill>
            </a:endParaRPr>
          </a:p>
          <a:p>
            <a:pPr hangingPunct="0"/>
            <a:r>
              <a:rPr lang="en-GB" sz="2800" dirty="0" smtClean="0">
                <a:solidFill>
                  <a:schemeClr val="bg1"/>
                </a:solidFill>
              </a:rPr>
              <a:t>(</a:t>
            </a:r>
            <a:r>
              <a:rPr lang="sk-SK" sz="2800" dirty="0" err="1" smtClean="0">
                <a:solidFill>
                  <a:schemeClr val="bg1"/>
                </a:solidFill>
              </a:rPr>
              <a:t>presluch</a:t>
            </a:r>
            <a:r>
              <a:rPr lang="en-GB" sz="2800" dirty="0" smtClean="0">
                <a:solidFill>
                  <a:schemeClr val="bg1"/>
                </a:solidFill>
              </a:rPr>
              <a:t>) </a:t>
            </a:r>
            <a:r>
              <a:rPr lang="sk-SK" sz="2800" dirty="0" smtClean="0">
                <a:solidFill>
                  <a:schemeClr val="bg1"/>
                </a:solidFill>
              </a:rPr>
              <a:t>medzi</a:t>
            </a:r>
            <a:r>
              <a:rPr lang="en-GB" sz="2800" dirty="0" smtClean="0">
                <a:solidFill>
                  <a:schemeClr val="bg1"/>
                </a:solidFill>
              </a:rPr>
              <a:t> </a:t>
            </a:r>
            <a:r>
              <a:rPr lang="sk-SK" sz="2800" dirty="0" smtClean="0">
                <a:solidFill>
                  <a:schemeClr val="bg1"/>
                </a:solidFill>
              </a:rPr>
              <a:t>vodičmi</a:t>
            </a:r>
            <a:r>
              <a:rPr lang="en-GB" sz="2800" dirty="0" smtClean="0">
                <a:solidFill>
                  <a:schemeClr val="bg1"/>
                </a:solidFill>
              </a:rPr>
              <a:t>, </a:t>
            </a:r>
            <a:r>
              <a:rPr lang="sk-SK" sz="2800" dirty="0" smtClean="0">
                <a:solidFill>
                  <a:schemeClr val="bg1"/>
                </a:solidFill>
              </a:rPr>
              <a:t>veľkými</a:t>
            </a:r>
            <a:r>
              <a:rPr lang="en-GB" sz="2800" dirty="0" smtClean="0">
                <a:solidFill>
                  <a:schemeClr val="bg1"/>
                </a:solidFill>
              </a:rPr>
              <a:t> </a:t>
            </a:r>
            <a:r>
              <a:rPr lang="sk-SK" sz="2800" dirty="0" smtClean="0">
                <a:solidFill>
                  <a:schemeClr val="bg1"/>
                </a:solidFill>
              </a:rPr>
              <a:t>prúdovými</a:t>
            </a:r>
            <a:r>
              <a:rPr lang="en-GB" sz="2800" dirty="0" smtClean="0">
                <a:solidFill>
                  <a:schemeClr val="bg1"/>
                </a:solidFill>
              </a:rPr>
              <a:t> </a:t>
            </a:r>
            <a:r>
              <a:rPr lang="sk-SK" sz="2800" dirty="0" smtClean="0">
                <a:solidFill>
                  <a:schemeClr val="bg1"/>
                </a:solidFill>
              </a:rPr>
              <a:t>zmenami</a:t>
            </a:r>
            <a:r>
              <a:rPr lang="en-GB" sz="2800" dirty="0" smtClean="0">
                <a:solidFill>
                  <a:schemeClr val="bg1"/>
                </a:solidFill>
              </a:rPr>
              <a:t> </a:t>
            </a:r>
            <a:endParaRPr lang="sk-SK" sz="2800" dirty="0" smtClean="0">
              <a:solidFill>
                <a:schemeClr val="bg1"/>
              </a:solidFill>
            </a:endParaRPr>
          </a:p>
          <a:p>
            <a:pPr hangingPunct="0"/>
            <a:r>
              <a:rPr lang="en-GB" sz="2800" dirty="0" smtClean="0">
                <a:solidFill>
                  <a:schemeClr val="bg1"/>
                </a:solidFill>
              </a:rPr>
              <a:t>(</a:t>
            </a:r>
            <a:r>
              <a:rPr lang="sk-SK" sz="2800" dirty="0" smtClean="0">
                <a:solidFill>
                  <a:schemeClr val="bg1"/>
                </a:solidFill>
              </a:rPr>
              <a:t>impulzmi</a:t>
            </a:r>
            <a:r>
              <a:rPr lang="en-GB" sz="2800" dirty="0" smtClean="0">
                <a:solidFill>
                  <a:schemeClr val="bg1"/>
                </a:solidFill>
              </a:rPr>
              <a:t>) </a:t>
            </a:r>
            <a:r>
              <a:rPr lang="sk-SK" sz="2800" dirty="0" smtClean="0">
                <a:solidFill>
                  <a:schemeClr val="bg1"/>
                </a:solidFill>
              </a:rPr>
              <a:t>na</a:t>
            </a:r>
            <a:r>
              <a:rPr lang="en-GB" sz="2800" dirty="0" smtClean="0">
                <a:solidFill>
                  <a:schemeClr val="bg1"/>
                </a:solidFill>
              </a:rPr>
              <a:t> </a:t>
            </a:r>
            <a:r>
              <a:rPr lang="sk-SK" sz="2800" dirty="0" smtClean="0">
                <a:solidFill>
                  <a:schemeClr val="bg1"/>
                </a:solidFill>
              </a:rPr>
              <a:t>spoločných</a:t>
            </a:r>
            <a:r>
              <a:rPr lang="en-GB" sz="2800" dirty="0" smtClean="0">
                <a:solidFill>
                  <a:schemeClr val="bg1"/>
                </a:solidFill>
              </a:rPr>
              <a:t> </a:t>
            </a:r>
            <a:r>
              <a:rPr lang="sk-SK" sz="2800" dirty="0" smtClean="0">
                <a:solidFill>
                  <a:schemeClr val="bg1"/>
                </a:solidFill>
              </a:rPr>
              <a:t>napájacích</a:t>
            </a:r>
            <a:r>
              <a:rPr lang="en-GB" sz="2800" dirty="0" smtClean="0">
                <a:solidFill>
                  <a:schemeClr val="bg1"/>
                </a:solidFill>
              </a:rPr>
              <a:t> </a:t>
            </a:r>
            <a:r>
              <a:rPr lang="sk-SK" sz="2800" dirty="0" smtClean="0">
                <a:solidFill>
                  <a:schemeClr val="bg1"/>
                </a:solidFill>
              </a:rPr>
              <a:t>rozvodoch</a:t>
            </a:r>
            <a:r>
              <a:rPr lang="en-GB" sz="2800" dirty="0" smtClean="0">
                <a:solidFill>
                  <a:schemeClr val="bg1"/>
                </a:solidFill>
              </a:rPr>
              <a:t>, </a:t>
            </a:r>
            <a:r>
              <a:rPr lang="sk-SK" sz="2800" dirty="0" smtClean="0">
                <a:solidFill>
                  <a:schemeClr val="bg1"/>
                </a:solidFill>
              </a:rPr>
              <a:t>odrazmi</a:t>
            </a:r>
            <a:r>
              <a:rPr lang="en-GB" sz="2800" dirty="0" smtClean="0">
                <a:solidFill>
                  <a:schemeClr val="bg1"/>
                </a:solidFill>
              </a:rPr>
              <a:t> </a:t>
            </a:r>
            <a:endParaRPr lang="sk-SK" sz="2800" dirty="0" smtClean="0">
              <a:solidFill>
                <a:schemeClr val="bg1"/>
              </a:solidFill>
            </a:endParaRPr>
          </a:p>
          <a:p>
            <a:pPr hangingPunct="0"/>
            <a:r>
              <a:rPr lang="sk-SK" sz="2800" dirty="0" smtClean="0">
                <a:solidFill>
                  <a:schemeClr val="bg1"/>
                </a:solidFill>
              </a:rPr>
              <a:t>signálov</a:t>
            </a:r>
            <a:r>
              <a:rPr lang="en-GB" sz="2800" dirty="0" smtClean="0">
                <a:solidFill>
                  <a:schemeClr val="bg1"/>
                </a:solidFill>
              </a:rPr>
              <a:t> </a:t>
            </a:r>
            <a:r>
              <a:rPr lang="sk-SK" sz="2800" dirty="0" smtClean="0">
                <a:solidFill>
                  <a:schemeClr val="bg1"/>
                </a:solidFill>
              </a:rPr>
              <a:t>na</a:t>
            </a:r>
            <a:r>
              <a:rPr lang="en-GB" sz="2800" dirty="0" smtClean="0">
                <a:solidFill>
                  <a:schemeClr val="bg1"/>
                </a:solidFill>
              </a:rPr>
              <a:t> </a:t>
            </a:r>
            <a:r>
              <a:rPr lang="sk-SK" sz="2800" dirty="0" smtClean="0">
                <a:solidFill>
                  <a:schemeClr val="bg1"/>
                </a:solidFill>
              </a:rPr>
              <a:t>neprispôsobených</a:t>
            </a:r>
            <a:r>
              <a:rPr lang="en-GB" sz="2800" dirty="0" smtClean="0">
                <a:solidFill>
                  <a:schemeClr val="bg1"/>
                </a:solidFill>
              </a:rPr>
              <a:t> </a:t>
            </a:r>
            <a:r>
              <a:rPr lang="sk-SK" sz="2800" dirty="0" smtClean="0">
                <a:solidFill>
                  <a:schemeClr val="bg1"/>
                </a:solidFill>
              </a:rPr>
              <a:t>vedeniach</a:t>
            </a:r>
            <a:r>
              <a:rPr lang="en-GB" sz="2800" dirty="0" smtClean="0">
                <a:solidFill>
                  <a:schemeClr val="bg1"/>
                </a:solidFill>
              </a:rPr>
              <a:t>.</a:t>
            </a:r>
            <a:endParaRPr lang="cs-CZ" sz="2800" dirty="0">
              <a:solidFill>
                <a:schemeClr val="bg1"/>
              </a:solidFill>
            </a:endParaRPr>
          </a:p>
          <a:p>
            <a:r>
              <a:rPr lang="en-GB" sz="2800" dirty="0">
                <a:solidFill>
                  <a:schemeClr val="bg1"/>
                </a:solidFill>
              </a:rPr>
              <a:t>Toto </a:t>
            </a:r>
            <a:r>
              <a:rPr lang="sk-SK" sz="2800" dirty="0" smtClean="0">
                <a:solidFill>
                  <a:schemeClr val="bg1"/>
                </a:solidFill>
              </a:rPr>
              <a:t>rušenie</a:t>
            </a:r>
            <a:r>
              <a:rPr lang="en-GB" sz="2800" dirty="0" smtClean="0">
                <a:solidFill>
                  <a:schemeClr val="bg1"/>
                </a:solidFill>
              </a:rPr>
              <a:t> </a:t>
            </a:r>
            <a:r>
              <a:rPr lang="sk-SK" sz="2800" dirty="0" smtClean="0">
                <a:solidFill>
                  <a:schemeClr val="bg1"/>
                </a:solidFill>
              </a:rPr>
              <a:t>môže</a:t>
            </a:r>
            <a:r>
              <a:rPr lang="en-GB" sz="2800" dirty="0" smtClean="0">
                <a:solidFill>
                  <a:schemeClr val="bg1"/>
                </a:solidFill>
              </a:rPr>
              <a:t> </a:t>
            </a:r>
            <a:r>
              <a:rPr lang="sk-SK" sz="2800" dirty="0" smtClean="0">
                <a:solidFill>
                  <a:schemeClr val="bg1"/>
                </a:solidFill>
              </a:rPr>
              <a:t>prenikať</a:t>
            </a:r>
            <a:r>
              <a:rPr lang="en-GB" sz="2800" dirty="0" smtClean="0">
                <a:solidFill>
                  <a:schemeClr val="bg1"/>
                </a:solidFill>
              </a:rPr>
              <a:t> </a:t>
            </a:r>
            <a:r>
              <a:rPr lang="en-GB" sz="2800" dirty="0">
                <a:solidFill>
                  <a:schemeClr val="bg1"/>
                </a:solidFill>
              </a:rPr>
              <a:t>z </a:t>
            </a:r>
            <a:r>
              <a:rPr lang="sk-SK" sz="2800" dirty="0" smtClean="0">
                <a:solidFill>
                  <a:schemeClr val="bg1"/>
                </a:solidFill>
              </a:rPr>
              <a:t>jedného</a:t>
            </a:r>
            <a:r>
              <a:rPr lang="en-GB" sz="2800" dirty="0" smtClean="0">
                <a:solidFill>
                  <a:schemeClr val="bg1"/>
                </a:solidFill>
              </a:rPr>
              <a:t> </a:t>
            </a:r>
            <a:r>
              <a:rPr lang="sk-SK" sz="2800" dirty="0" smtClean="0">
                <a:solidFill>
                  <a:schemeClr val="bg1"/>
                </a:solidFill>
              </a:rPr>
              <a:t>systému</a:t>
            </a:r>
            <a:r>
              <a:rPr lang="en-GB" sz="2800" dirty="0" smtClean="0">
                <a:solidFill>
                  <a:schemeClr val="bg1"/>
                </a:solidFill>
              </a:rPr>
              <a:t> </a:t>
            </a:r>
            <a:r>
              <a:rPr lang="en-GB" sz="2800" dirty="0">
                <a:solidFill>
                  <a:schemeClr val="bg1"/>
                </a:solidFill>
              </a:rPr>
              <a:t>do </a:t>
            </a:r>
            <a:r>
              <a:rPr lang="sk-SK" sz="2800" dirty="0" smtClean="0">
                <a:solidFill>
                  <a:schemeClr val="bg1"/>
                </a:solidFill>
              </a:rPr>
              <a:t>druhého</a:t>
            </a:r>
            <a:r>
              <a:rPr lang="en-GB" sz="2800" dirty="0" smtClean="0">
                <a:solidFill>
                  <a:schemeClr val="bg1"/>
                </a:solidFill>
              </a:rPr>
              <a:t>. </a:t>
            </a:r>
            <a:endParaRPr lang="sk-SK" sz="2800" dirty="0" smtClean="0">
              <a:solidFill>
                <a:schemeClr val="bg1"/>
              </a:solidFill>
            </a:endParaRPr>
          </a:p>
          <a:p>
            <a:r>
              <a:rPr lang="sk-SK" sz="2800" dirty="0" err="1" smtClean="0">
                <a:solidFill>
                  <a:schemeClr val="bg1"/>
                </a:solidFill>
              </a:rPr>
              <a:t>Napr</a:t>
            </a:r>
            <a:r>
              <a:rPr lang="en-GB" sz="2800" dirty="0" smtClean="0">
                <a:solidFill>
                  <a:schemeClr val="bg1"/>
                </a:solidFill>
              </a:rPr>
              <a:t>. </a:t>
            </a:r>
            <a:r>
              <a:rPr lang="sk-SK" sz="2800" dirty="0" smtClean="0">
                <a:solidFill>
                  <a:schemeClr val="bg1"/>
                </a:solidFill>
              </a:rPr>
              <a:t>prienik</a:t>
            </a:r>
            <a:r>
              <a:rPr lang="en-GB" sz="2800" dirty="0" smtClean="0">
                <a:solidFill>
                  <a:schemeClr val="bg1"/>
                </a:solidFill>
              </a:rPr>
              <a:t> </a:t>
            </a:r>
            <a:r>
              <a:rPr lang="sk-SK" sz="2800" dirty="0" smtClean="0">
                <a:solidFill>
                  <a:schemeClr val="bg1"/>
                </a:solidFill>
              </a:rPr>
              <a:t>rušenia</a:t>
            </a:r>
            <a:r>
              <a:rPr lang="en-GB" sz="2800" dirty="0" smtClean="0">
                <a:solidFill>
                  <a:schemeClr val="bg1"/>
                </a:solidFill>
              </a:rPr>
              <a:t> </a:t>
            </a:r>
            <a:r>
              <a:rPr lang="en-GB" sz="2800" dirty="0">
                <a:solidFill>
                  <a:schemeClr val="bg1"/>
                </a:solidFill>
              </a:rPr>
              <a:t>z </a:t>
            </a:r>
            <a:r>
              <a:rPr lang="sk-SK" sz="2800" dirty="0" smtClean="0">
                <a:solidFill>
                  <a:schemeClr val="bg1"/>
                </a:solidFill>
              </a:rPr>
              <a:t>rýchleho</a:t>
            </a:r>
            <a:r>
              <a:rPr lang="en-GB" sz="2800" dirty="0" smtClean="0">
                <a:solidFill>
                  <a:schemeClr val="bg1"/>
                </a:solidFill>
              </a:rPr>
              <a:t> </a:t>
            </a:r>
            <a:r>
              <a:rPr lang="sk-SK" sz="2800" dirty="0" smtClean="0">
                <a:solidFill>
                  <a:schemeClr val="bg1"/>
                </a:solidFill>
              </a:rPr>
              <a:t>systému</a:t>
            </a:r>
            <a:r>
              <a:rPr lang="en-GB" sz="2800" dirty="0" smtClean="0">
                <a:solidFill>
                  <a:schemeClr val="bg1"/>
                </a:solidFill>
              </a:rPr>
              <a:t> </a:t>
            </a:r>
            <a:r>
              <a:rPr lang="en-GB" sz="2800" dirty="0">
                <a:solidFill>
                  <a:schemeClr val="bg1"/>
                </a:solidFill>
              </a:rPr>
              <a:t>do </a:t>
            </a:r>
            <a:r>
              <a:rPr lang="sk-SK" sz="2800" dirty="0" smtClean="0">
                <a:solidFill>
                  <a:schemeClr val="bg1"/>
                </a:solidFill>
              </a:rPr>
              <a:t>pomalého</a:t>
            </a:r>
            <a:r>
              <a:rPr lang="en-GB" sz="2800" dirty="0" smtClean="0">
                <a:solidFill>
                  <a:schemeClr val="bg1"/>
                </a:solidFill>
              </a:rPr>
              <a:t> </a:t>
            </a:r>
            <a:r>
              <a:rPr lang="sk-SK" sz="2800" dirty="0" smtClean="0">
                <a:solidFill>
                  <a:schemeClr val="bg1"/>
                </a:solidFill>
              </a:rPr>
              <a:t>alebo</a:t>
            </a:r>
            <a:r>
              <a:rPr lang="en-GB" sz="2800" dirty="0" smtClean="0">
                <a:solidFill>
                  <a:schemeClr val="bg1"/>
                </a:solidFill>
              </a:rPr>
              <a:t> </a:t>
            </a:r>
            <a:endParaRPr lang="sk-SK" sz="2800" dirty="0" smtClean="0">
              <a:solidFill>
                <a:schemeClr val="bg1"/>
              </a:solidFill>
            </a:endParaRPr>
          </a:p>
          <a:p>
            <a:r>
              <a:rPr lang="sk-SK" sz="2800" dirty="0" smtClean="0">
                <a:solidFill>
                  <a:schemeClr val="bg1"/>
                </a:solidFill>
              </a:rPr>
              <a:t>naopak</a:t>
            </a:r>
            <a:r>
              <a:rPr lang="en-GB" sz="2800" dirty="0" smtClean="0">
                <a:solidFill>
                  <a:schemeClr val="bg1"/>
                </a:solidFill>
              </a:rPr>
              <a:t>, </a:t>
            </a:r>
            <a:r>
              <a:rPr lang="en-GB" sz="2800" dirty="0">
                <a:solidFill>
                  <a:schemeClr val="bg1"/>
                </a:solidFill>
              </a:rPr>
              <a:t>z </a:t>
            </a:r>
            <a:r>
              <a:rPr lang="sk-SK" sz="2800" dirty="0" smtClean="0">
                <a:solidFill>
                  <a:schemeClr val="bg1"/>
                </a:solidFill>
              </a:rPr>
              <a:t>pomalého</a:t>
            </a:r>
            <a:r>
              <a:rPr lang="en-GB" sz="2800" dirty="0" smtClean="0">
                <a:solidFill>
                  <a:schemeClr val="bg1"/>
                </a:solidFill>
              </a:rPr>
              <a:t> </a:t>
            </a:r>
            <a:r>
              <a:rPr lang="en-GB" sz="2800" dirty="0">
                <a:solidFill>
                  <a:schemeClr val="bg1"/>
                </a:solidFill>
              </a:rPr>
              <a:t>do </a:t>
            </a:r>
            <a:r>
              <a:rPr lang="sk-SK" sz="2800" dirty="0" smtClean="0">
                <a:solidFill>
                  <a:schemeClr val="bg1"/>
                </a:solidFill>
              </a:rPr>
              <a:t>rýchleho</a:t>
            </a:r>
            <a:r>
              <a:rPr lang="en-GB" sz="2800" dirty="0" smtClean="0">
                <a:solidFill>
                  <a:schemeClr val="bg1"/>
                </a:solidFill>
              </a:rPr>
              <a:t>, </a:t>
            </a:r>
            <a:r>
              <a:rPr lang="sk-SK" sz="2800" dirty="0" smtClean="0">
                <a:solidFill>
                  <a:schemeClr val="bg1"/>
                </a:solidFill>
              </a:rPr>
              <a:t>kde</a:t>
            </a:r>
            <a:r>
              <a:rPr lang="en-GB" sz="2800" dirty="0" smtClean="0">
                <a:solidFill>
                  <a:schemeClr val="bg1"/>
                </a:solidFill>
              </a:rPr>
              <a:t> </a:t>
            </a:r>
            <a:r>
              <a:rPr lang="sk-SK" sz="2800" dirty="0" smtClean="0">
                <a:solidFill>
                  <a:schemeClr val="bg1"/>
                </a:solidFill>
              </a:rPr>
              <a:t>môže</a:t>
            </a:r>
            <a:r>
              <a:rPr lang="en-GB" sz="2800" dirty="0" smtClean="0">
                <a:solidFill>
                  <a:schemeClr val="bg1"/>
                </a:solidFill>
              </a:rPr>
              <a:t> </a:t>
            </a:r>
            <a:r>
              <a:rPr lang="sk-SK" sz="2800" dirty="0" smtClean="0">
                <a:solidFill>
                  <a:schemeClr val="bg1"/>
                </a:solidFill>
              </a:rPr>
              <a:t>mať</a:t>
            </a:r>
            <a:r>
              <a:rPr lang="en-GB" sz="2800" dirty="0" smtClean="0">
                <a:solidFill>
                  <a:schemeClr val="bg1"/>
                </a:solidFill>
              </a:rPr>
              <a:t> </a:t>
            </a:r>
            <a:r>
              <a:rPr lang="sk-SK" sz="2800" dirty="0" smtClean="0">
                <a:solidFill>
                  <a:schemeClr val="bg1"/>
                </a:solidFill>
              </a:rPr>
              <a:t>charakter</a:t>
            </a:r>
            <a:r>
              <a:rPr lang="en-GB" sz="2800" dirty="0" smtClean="0">
                <a:solidFill>
                  <a:schemeClr val="bg1"/>
                </a:solidFill>
              </a:rPr>
              <a:t> </a:t>
            </a:r>
            <a:endParaRPr lang="sk-SK" sz="2800" dirty="0" smtClean="0">
              <a:solidFill>
                <a:schemeClr val="bg1"/>
              </a:solidFill>
            </a:endParaRPr>
          </a:p>
          <a:p>
            <a:r>
              <a:rPr lang="sk-SK" sz="2800" dirty="0" err="1" smtClean="0">
                <a:solidFill>
                  <a:schemeClr val="bg1"/>
                </a:solidFill>
              </a:rPr>
              <a:t>kvázistatichého</a:t>
            </a:r>
            <a:r>
              <a:rPr lang="en-GB" sz="2800" dirty="0" smtClean="0">
                <a:solidFill>
                  <a:schemeClr val="bg1"/>
                </a:solidFill>
              </a:rPr>
              <a:t> </a:t>
            </a:r>
            <a:r>
              <a:rPr lang="sk-SK" sz="2800" dirty="0" smtClean="0">
                <a:solidFill>
                  <a:schemeClr val="bg1"/>
                </a:solidFill>
              </a:rPr>
              <a:t>rušenia.</a:t>
            </a:r>
            <a:endParaRPr lang="sk-SK" sz="2800" b="1" dirty="0">
              <a:solidFill>
                <a:schemeClr val="bg1"/>
              </a:solidFill>
            </a:endParaRPr>
          </a:p>
        </p:txBody>
      </p:sp>
    </p:spTree>
    <p:extLst>
      <p:ext uri="{BB962C8B-B14F-4D97-AF65-F5344CB8AC3E}">
        <p14:creationId xmlns:p14="http://schemas.microsoft.com/office/powerpoint/2010/main" val="33408531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OBSAH</a:t>
            </a:r>
            <a:endParaRPr lang="cs-CZ" b="1" dirty="0"/>
          </a:p>
        </p:txBody>
      </p:sp>
      <p:sp>
        <p:nvSpPr>
          <p:cNvPr id="3" name="Zástupný symbol pro text 2"/>
          <p:cNvSpPr>
            <a:spLocks noGrp="1"/>
          </p:cNvSpPr>
          <p:nvPr>
            <p:ph type="body" sz="quarter" idx="10"/>
          </p:nvPr>
        </p:nvSpPr>
        <p:spPr>
          <a:xfrm>
            <a:off x="381000" y="1411552"/>
            <a:ext cx="8382000" cy="4235006"/>
          </a:xfrm>
        </p:spPr>
        <p:txBody>
          <a:bodyPr/>
          <a:lstStyle/>
          <a:p>
            <a:r>
              <a:rPr lang="sk-SK" b="1" dirty="0" smtClean="0"/>
              <a:t>Vstupy kombinačných logických obvodov</a:t>
            </a:r>
            <a:endParaRPr lang="en-US" b="1" dirty="0" smtClean="0"/>
          </a:p>
          <a:p>
            <a:r>
              <a:rPr lang="sk-SK" b="1" dirty="0" smtClean="0"/>
              <a:t>Vstupy sekvenčných logických obvodov</a:t>
            </a:r>
          </a:p>
          <a:p>
            <a:r>
              <a:rPr lang="sk-SK" b="1" dirty="0" smtClean="0"/>
              <a:t>Prenos signálu logickým obvodo</a:t>
            </a:r>
            <a:r>
              <a:rPr lang="de-DE" b="1" dirty="0" smtClean="0"/>
              <a:t>m</a:t>
            </a:r>
            <a:endParaRPr lang="sk-SK" b="1" dirty="0" smtClean="0"/>
          </a:p>
          <a:p>
            <a:r>
              <a:rPr lang="sk-SK" b="1" dirty="0" smtClean="0"/>
              <a:t>Neregulárne stavy v logických obvodoch </a:t>
            </a:r>
          </a:p>
          <a:p>
            <a:r>
              <a:rPr lang="sk-SK" b="1" dirty="0" smtClean="0"/>
              <a:t>Vetvenie výstupov logických obvodov</a:t>
            </a:r>
          </a:p>
          <a:p>
            <a:r>
              <a:rPr lang="sk-SK" b="1" dirty="0" smtClean="0"/>
              <a:t>Prevodové charakteristiky logických obvodov</a:t>
            </a:r>
          </a:p>
          <a:p>
            <a:r>
              <a:rPr lang="sk-SK" b="1" dirty="0" smtClean="0"/>
              <a:t>Rušenie číslicových obvodov</a:t>
            </a:r>
          </a:p>
          <a:p>
            <a:r>
              <a:rPr lang="sk-SK" b="1" dirty="0" smtClean="0"/>
              <a:t>Porovnanie rôznych typov logických obvodov</a:t>
            </a:r>
            <a:endParaRPr lang="en-US" b="1" dirty="0" smtClean="0"/>
          </a:p>
        </p:txBody>
      </p:sp>
    </p:spTree>
    <p:extLst>
      <p:ext uri="{BB962C8B-B14F-4D97-AF65-F5344CB8AC3E}">
        <p14:creationId xmlns:p14="http://schemas.microsoft.com/office/powerpoint/2010/main" val="1709976654"/>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230188"/>
            <a:ext cx="8382000" cy="664797"/>
          </a:xfrm>
        </p:spPr>
        <p:txBody>
          <a:bodyPr/>
          <a:lstStyle/>
          <a:p>
            <a:r>
              <a:rPr lang="sk-SK" b="1" dirty="0" smtClean="0"/>
              <a:t>Rušenie číslicových obvodov</a:t>
            </a:r>
            <a:endParaRPr lang="cs-CZ" b="1" dirty="0"/>
          </a:p>
        </p:txBody>
      </p:sp>
      <p:sp>
        <p:nvSpPr>
          <p:cNvPr id="5" name="TextovéPole 4"/>
          <p:cNvSpPr txBox="1"/>
          <p:nvPr/>
        </p:nvSpPr>
        <p:spPr>
          <a:xfrm>
            <a:off x="76200" y="1295400"/>
            <a:ext cx="9119291" cy="1384995"/>
          </a:xfrm>
          <a:prstGeom prst="rect">
            <a:avLst/>
          </a:prstGeom>
          <a:noFill/>
        </p:spPr>
        <p:txBody>
          <a:bodyPr wrap="none" rtlCol="0">
            <a:spAutoFit/>
          </a:bodyPr>
          <a:lstStyle/>
          <a:p>
            <a:r>
              <a:rPr lang="sk-SK" sz="2800" b="1" dirty="0" smtClean="0">
                <a:solidFill>
                  <a:srgbClr val="C00000"/>
                </a:solidFill>
              </a:rPr>
              <a:t>Krátkodobé rušenie:</a:t>
            </a:r>
          </a:p>
          <a:p>
            <a:r>
              <a:rPr lang="en-GB" sz="2800" dirty="0">
                <a:solidFill>
                  <a:schemeClr val="bg1"/>
                </a:solidFill>
              </a:rPr>
              <a:t>Doba </a:t>
            </a:r>
            <a:r>
              <a:rPr lang="sk-SK" sz="2800" dirty="0" smtClean="0">
                <a:solidFill>
                  <a:schemeClr val="bg1"/>
                </a:solidFill>
              </a:rPr>
              <a:t>trvania</a:t>
            </a:r>
            <a:r>
              <a:rPr lang="en-GB" sz="2800" dirty="0" smtClean="0">
                <a:solidFill>
                  <a:schemeClr val="bg1"/>
                </a:solidFill>
              </a:rPr>
              <a:t> </a:t>
            </a:r>
            <a:r>
              <a:rPr lang="sk-SK" sz="2800" dirty="0" smtClean="0">
                <a:solidFill>
                  <a:schemeClr val="bg1"/>
                </a:solidFill>
              </a:rPr>
              <a:t>tohto</a:t>
            </a:r>
            <a:r>
              <a:rPr lang="en-GB" sz="2800" dirty="0" smtClean="0">
                <a:solidFill>
                  <a:schemeClr val="bg1"/>
                </a:solidFill>
              </a:rPr>
              <a:t> </a:t>
            </a:r>
            <a:r>
              <a:rPr lang="sk-SK" sz="2800" dirty="0" smtClean="0">
                <a:solidFill>
                  <a:schemeClr val="bg1"/>
                </a:solidFill>
              </a:rPr>
              <a:t>rušenia</a:t>
            </a:r>
            <a:r>
              <a:rPr lang="en-GB" sz="2800" dirty="0" smtClean="0">
                <a:solidFill>
                  <a:schemeClr val="bg1"/>
                </a:solidFill>
              </a:rPr>
              <a:t> </a:t>
            </a:r>
            <a:r>
              <a:rPr lang="en-GB" sz="2800" dirty="0">
                <a:solidFill>
                  <a:schemeClr val="bg1"/>
                </a:solidFill>
              </a:rPr>
              <a:t>je </a:t>
            </a:r>
            <a:r>
              <a:rPr lang="sk-SK" sz="2800" dirty="0" smtClean="0">
                <a:solidFill>
                  <a:schemeClr val="bg1"/>
                </a:solidFill>
              </a:rPr>
              <a:t>približne</a:t>
            </a:r>
            <a:r>
              <a:rPr lang="en-GB" sz="2800" dirty="0" smtClean="0">
                <a:solidFill>
                  <a:schemeClr val="bg1"/>
                </a:solidFill>
              </a:rPr>
              <a:t> </a:t>
            </a:r>
            <a:r>
              <a:rPr lang="sk-SK" sz="2800" dirty="0" smtClean="0">
                <a:solidFill>
                  <a:schemeClr val="bg1"/>
                </a:solidFill>
              </a:rPr>
              <a:t>rovnaká</a:t>
            </a:r>
            <a:r>
              <a:rPr lang="en-GB" sz="2800" dirty="0" smtClean="0">
                <a:solidFill>
                  <a:schemeClr val="bg1"/>
                </a:solidFill>
              </a:rPr>
              <a:t> </a:t>
            </a:r>
            <a:r>
              <a:rPr lang="sk-SK" sz="2800" dirty="0" smtClean="0">
                <a:solidFill>
                  <a:schemeClr val="bg1"/>
                </a:solidFill>
              </a:rPr>
              <a:t>ako</a:t>
            </a:r>
            <a:r>
              <a:rPr lang="en-GB" sz="2800" dirty="0" smtClean="0">
                <a:solidFill>
                  <a:schemeClr val="bg1"/>
                </a:solidFill>
              </a:rPr>
              <a:t> </a:t>
            </a:r>
            <a:r>
              <a:rPr lang="sk-SK" sz="2800" dirty="0" smtClean="0">
                <a:solidFill>
                  <a:schemeClr val="bg1"/>
                </a:solidFill>
              </a:rPr>
              <a:t>hodnota</a:t>
            </a:r>
          </a:p>
          <a:p>
            <a:r>
              <a:rPr lang="sk-SK" sz="2800" dirty="0" smtClean="0">
                <a:solidFill>
                  <a:schemeClr val="bg1"/>
                </a:solidFill>
              </a:rPr>
              <a:t>prenosových</a:t>
            </a:r>
            <a:r>
              <a:rPr lang="en-GB" sz="2800" dirty="0" smtClean="0">
                <a:solidFill>
                  <a:schemeClr val="bg1"/>
                </a:solidFill>
              </a:rPr>
              <a:t> </a:t>
            </a:r>
            <a:r>
              <a:rPr lang="sk-SK" sz="2800" dirty="0" smtClean="0">
                <a:solidFill>
                  <a:schemeClr val="bg1"/>
                </a:solidFill>
              </a:rPr>
              <a:t>oneskorení</a:t>
            </a:r>
            <a:r>
              <a:rPr lang="en-GB" sz="2800" dirty="0" smtClean="0">
                <a:solidFill>
                  <a:schemeClr val="bg1"/>
                </a:solidFill>
              </a:rPr>
              <a:t> </a:t>
            </a:r>
            <a:r>
              <a:rPr lang="sk-SK" sz="2800" dirty="0" smtClean="0">
                <a:solidFill>
                  <a:schemeClr val="bg1"/>
                </a:solidFill>
              </a:rPr>
              <a:t>príslušných</a:t>
            </a:r>
            <a:r>
              <a:rPr lang="en-GB" sz="2800" dirty="0" smtClean="0">
                <a:solidFill>
                  <a:schemeClr val="bg1"/>
                </a:solidFill>
              </a:rPr>
              <a:t> </a:t>
            </a:r>
            <a:r>
              <a:rPr lang="sk-SK" sz="2800" dirty="0" smtClean="0">
                <a:solidFill>
                  <a:schemeClr val="bg1"/>
                </a:solidFill>
              </a:rPr>
              <a:t>obvodov</a:t>
            </a:r>
            <a:r>
              <a:rPr lang="en-GB" sz="2800" dirty="0" smtClean="0">
                <a:solidFill>
                  <a:schemeClr val="bg1"/>
                </a:solidFill>
              </a:rPr>
              <a:t>.</a:t>
            </a:r>
            <a:endParaRPr lang="cs-CZ" sz="2800" dirty="0">
              <a:solidFill>
                <a:schemeClr val="bg1"/>
              </a:solidFill>
            </a:endParaRPr>
          </a:p>
        </p:txBody>
      </p:sp>
      <p:sp>
        <p:nvSpPr>
          <p:cNvPr id="6" name="Obdélník 5"/>
          <p:cNvSpPr/>
          <p:nvPr/>
        </p:nvSpPr>
        <p:spPr>
          <a:xfrm>
            <a:off x="76200" y="2971800"/>
            <a:ext cx="8915400" cy="2677656"/>
          </a:xfrm>
          <a:prstGeom prst="rect">
            <a:avLst/>
          </a:prstGeom>
        </p:spPr>
        <p:txBody>
          <a:bodyPr wrap="square">
            <a:spAutoFit/>
          </a:bodyPr>
          <a:lstStyle/>
          <a:p>
            <a:pPr hangingPunct="0"/>
            <a:r>
              <a:rPr lang="sk-SK" sz="2800" dirty="0" smtClean="0">
                <a:solidFill>
                  <a:schemeClr val="bg1"/>
                </a:solidFill>
              </a:rPr>
              <a:t>Parameter, ktorý opisuje odolnosť logických obvodov voči rušivým vplyvom (impulzom) pôsobiacim na vstupe sa nazýva </a:t>
            </a:r>
            <a:r>
              <a:rPr lang="sk-SK" sz="2800" b="1" dirty="0" smtClean="0">
                <a:solidFill>
                  <a:schemeClr val="bg1"/>
                </a:solidFill>
              </a:rPr>
              <a:t>šumová imunita (</a:t>
            </a:r>
            <a:r>
              <a:rPr lang="sk-SK" sz="2800" b="1" dirty="0" err="1" smtClean="0">
                <a:solidFill>
                  <a:schemeClr val="bg1"/>
                </a:solidFill>
              </a:rPr>
              <a:t>Noise</a:t>
            </a:r>
            <a:r>
              <a:rPr lang="sk-SK" sz="2800" b="1" dirty="0" smtClean="0">
                <a:solidFill>
                  <a:schemeClr val="bg1"/>
                </a:solidFill>
              </a:rPr>
              <a:t> </a:t>
            </a:r>
            <a:r>
              <a:rPr lang="sk-SK" sz="2800" b="1" dirty="0" err="1" smtClean="0">
                <a:solidFill>
                  <a:schemeClr val="bg1"/>
                </a:solidFill>
              </a:rPr>
              <a:t>Margin</a:t>
            </a:r>
            <a:r>
              <a:rPr lang="sk-SK" sz="2800" b="1" dirty="0" smtClean="0">
                <a:solidFill>
                  <a:schemeClr val="bg1"/>
                </a:solidFill>
              </a:rPr>
              <a:t>)</a:t>
            </a:r>
            <a:r>
              <a:rPr lang="sk-SK" sz="2800" dirty="0" smtClean="0">
                <a:solidFill>
                  <a:schemeClr val="bg1"/>
                </a:solidFill>
              </a:rPr>
              <a:t>. Udáva sa vo voltoch a predstavuje maximálnu amplitúdu rušivého vplyvu, ktorý ešte nenaruší správnu činnosť logického obvodu.</a:t>
            </a:r>
            <a:endParaRPr lang="sk-SK" sz="2800" dirty="0">
              <a:solidFill>
                <a:schemeClr val="bg1"/>
              </a:solidFill>
            </a:endParaRPr>
          </a:p>
        </p:txBody>
      </p:sp>
    </p:spTree>
    <p:extLst>
      <p:ext uri="{BB962C8B-B14F-4D97-AF65-F5344CB8AC3E}">
        <p14:creationId xmlns:p14="http://schemas.microsoft.com/office/powerpoint/2010/main" val="4265037072"/>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230188"/>
            <a:ext cx="8382000" cy="664797"/>
          </a:xfrm>
        </p:spPr>
        <p:txBody>
          <a:bodyPr/>
          <a:lstStyle/>
          <a:p>
            <a:r>
              <a:rPr lang="sk-SK" b="1" dirty="0" smtClean="0"/>
              <a:t>Rušenie číslicových obvodov</a:t>
            </a:r>
            <a:endParaRPr lang="cs-CZ" b="1" dirty="0"/>
          </a:p>
        </p:txBody>
      </p:sp>
      <p:sp>
        <p:nvSpPr>
          <p:cNvPr id="5" name="TextovéPole 4"/>
          <p:cNvSpPr txBox="1"/>
          <p:nvPr/>
        </p:nvSpPr>
        <p:spPr>
          <a:xfrm>
            <a:off x="76200" y="1295400"/>
            <a:ext cx="2705997" cy="523220"/>
          </a:xfrm>
          <a:prstGeom prst="rect">
            <a:avLst/>
          </a:prstGeom>
          <a:noFill/>
        </p:spPr>
        <p:txBody>
          <a:bodyPr wrap="none" rtlCol="0">
            <a:spAutoFit/>
          </a:bodyPr>
          <a:lstStyle/>
          <a:p>
            <a:r>
              <a:rPr lang="sk-SK" sz="2800" b="1" dirty="0" smtClean="0">
                <a:solidFill>
                  <a:srgbClr val="C00000"/>
                </a:solidFill>
              </a:rPr>
              <a:t>Šumová imunita:</a:t>
            </a:r>
          </a:p>
        </p:txBody>
      </p:sp>
      <p:pic>
        <p:nvPicPr>
          <p:cNvPr id="15362" name="Picture 2" descr="StatSum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18620"/>
            <a:ext cx="8202276"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2245078974"/>
              </p:ext>
            </p:extLst>
          </p:nvPr>
        </p:nvGraphicFramePr>
        <p:xfrm>
          <a:off x="990600" y="4561820"/>
          <a:ext cx="1905000" cy="457200"/>
        </p:xfrm>
        <a:graphic>
          <a:graphicData uri="http://schemas.openxmlformats.org/presentationml/2006/ole">
            <mc:AlternateContent xmlns:mc="http://schemas.openxmlformats.org/markup-compatibility/2006">
              <mc:Choice xmlns:v="urn:schemas-microsoft-com:vml" Requires="v">
                <p:oleObj spid="_x0000_s15396" name="Rovnica" r:id="rId4" imgW="952087" imgH="228501" progId="Equation.3">
                  <p:embed/>
                </p:oleObj>
              </mc:Choice>
              <mc:Fallback>
                <p:oleObj name="Rovnica" r:id="rId4" imgW="952087" imgH="228501"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4561820"/>
                        <a:ext cx="1905000" cy="457200"/>
                      </a:xfrm>
                      <a:prstGeom prst="rect">
                        <a:avLst/>
                      </a:prstGeom>
                      <a:noFill/>
                    </p:spPr>
                  </p:pic>
                </p:oleObj>
              </mc:Fallback>
            </mc:AlternateContent>
          </a:graphicData>
        </a:graphic>
      </p:graphicFrame>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9" name="Objekt 8"/>
          <p:cNvGraphicFramePr>
            <a:graphicFrameLocks noChangeAspect="1"/>
          </p:cNvGraphicFramePr>
          <p:nvPr>
            <p:extLst>
              <p:ext uri="{D42A27DB-BD31-4B8C-83A1-F6EECF244321}">
                <p14:modId xmlns:p14="http://schemas.microsoft.com/office/powerpoint/2010/main" val="126472967"/>
              </p:ext>
            </p:extLst>
          </p:nvPr>
        </p:nvGraphicFramePr>
        <p:xfrm>
          <a:off x="4953000" y="4561820"/>
          <a:ext cx="1962150" cy="457200"/>
        </p:xfrm>
        <a:graphic>
          <a:graphicData uri="http://schemas.openxmlformats.org/presentationml/2006/ole">
            <mc:AlternateContent xmlns:mc="http://schemas.openxmlformats.org/markup-compatibility/2006">
              <mc:Choice xmlns:v="urn:schemas-microsoft-com:vml" Requires="v">
                <p:oleObj spid="_x0000_s15397" name="Rovnica" r:id="rId6" imgW="977900" imgH="228600" progId="Equation.3">
                  <p:embed/>
                </p:oleObj>
              </mc:Choice>
              <mc:Fallback>
                <p:oleObj name="Rovnica" r:id="rId6" imgW="977900" imgH="2286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53000" y="4561820"/>
                        <a:ext cx="1962150" cy="457200"/>
                      </a:xfrm>
                      <a:prstGeom prst="rect">
                        <a:avLst/>
                      </a:prstGeom>
                      <a:noFill/>
                    </p:spPr>
                  </p:pic>
                </p:oleObj>
              </mc:Fallback>
            </mc:AlternateContent>
          </a:graphicData>
        </a:graphic>
      </p:graphicFrame>
      <p:sp>
        <p:nvSpPr>
          <p:cNvPr id="10" name="Rectangle 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11" name="Rectangle 9"/>
          <p:cNvSpPr>
            <a:spLocks noChangeArrowheads="1"/>
          </p:cNvSpPr>
          <p:nvPr/>
        </p:nvSpPr>
        <p:spPr bwMode="auto">
          <a:xfrm rot="10800000" flipV="1">
            <a:off x="228599" y="5181600"/>
            <a:ext cx="8763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bg1"/>
                </a:solidFill>
                <a:effectLst/>
                <a:latin typeface="Arial" pitchFamily="34" charset="0"/>
                <a:ea typeface="Times New Roman" pitchFamily="18" charset="0"/>
              </a:rPr>
              <a:t/>
            </a:r>
            <a:br>
              <a:rPr kumimoji="0" lang="en-GB" sz="2400" b="0" i="0" u="none" strike="noStrike" cap="none" normalizeH="0" baseline="0" dirty="0" smtClean="0">
                <a:ln>
                  <a:noFill/>
                </a:ln>
                <a:solidFill>
                  <a:schemeClr val="bg1"/>
                </a:solidFill>
                <a:effectLst/>
                <a:latin typeface="Arial" pitchFamily="34" charset="0"/>
                <a:ea typeface="Times New Roman" pitchFamily="18" charset="0"/>
              </a:rPr>
            </a:br>
            <a:r>
              <a:rPr kumimoji="0" lang="en-GB" sz="2400" b="0" i="0" u="none" strike="noStrike" cap="none" normalizeH="0" baseline="0" dirty="0" err="1" smtClean="0">
                <a:ln>
                  <a:noFill/>
                </a:ln>
                <a:solidFill>
                  <a:schemeClr val="bg1"/>
                </a:solidFill>
                <a:effectLst/>
                <a:latin typeface="Arial" pitchFamily="34" charset="0"/>
                <a:ea typeface="Times New Roman" pitchFamily="18" charset="0"/>
              </a:rPr>
              <a:t>Napr</a:t>
            </a:r>
            <a:r>
              <a:rPr kumimoji="0" lang="en-GB" sz="2400" b="0" i="0" u="none" strike="noStrike" cap="none" normalizeH="0" baseline="0" dirty="0" smtClean="0">
                <a:ln>
                  <a:noFill/>
                </a:ln>
                <a:solidFill>
                  <a:schemeClr val="bg1"/>
                </a:solidFill>
                <a:effectLst/>
                <a:latin typeface="Arial" pitchFamily="34" charset="0"/>
                <a:ea typeface="Times New Roman" pitchFamily="18" charset="0"/>
              </a:rPr>
              <a:t>. pre TTL:	S</a:t>
            </a:r>
            <a:r>
              <a:rPr kumimoji="0" lang="en-GB" sz="2400" b="0" i="0" u="none" strike="noStrike" cap="none" normalizeH="0" baseline="-30000" dirty="0" smtClean="0">
                <a:ln>
                  <a:noFill/>
                </a:ln>
                <a:solidFill>
                  <a:schemeClr val="bg1"/>
                </a:solidFill>
                <a:effectLst/>
                <a:latin typeface="Arial" pitchFamily="34" charset="0"/>
                <a:ea typeface="Times New Roman" pitchFamily="18" charset="0"/>
              </a:rPr>
              <a:t>L</a:t>
            </a:r>
            <a:r>
              <a:rPr kumimoji="0" lang="en-GB" sz="2400" b="0" i="0" u="none" strike="noStrike" cap="none" normalizeH="0" baseline="0" dirty="0" smtClean="0">
                <a:ln>
                  <a:noFill/>
                </a:ln>
                <a:solidFill>
                  <a:schemeClr val="bg1"/>
                </a:solidFill>
                <a:effectLst/>
                <a:latin typeface="Arial" pitchFamily="34" charset="0"/>
                <a:ea typeface="Times New Roman" pitchFamily="18" charset="0"/>
              </a:rPr>
              <a:t> = 0,8 - 0,4 = 0,4V		</a:t>
            </a:r>
            <a:endParaRPr kumimoji="0" lang="sk-SK" sz="2400" b="0" i="0" u="none" strike="noStrike" cap="none" normalizeH="0" baseline="0" dirty="0" smtClean="0">
              <a:ln>
                <a:noFill/>
              </a:ln>
              <a:solidFill>
                <a:schemeClr val="bg1"/>
              </a:solidFill>
              <a:effectLst/>
              <a:latin typeface="Arial" pitchFamily="34" charset="0"/>
              <a:ea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sk-SK" sz="2400" dirty="0">
                <a:solidFill>
                  <a:schemeClr val="bg1"/>
                </a:solidFill>
                <a:latin typeface="Arial" pitchFamily="34" charset="0"/>
                <a:ea typeface="Times New Roman" pitchFamily="18" charset="0"/>
              </a:rPr>
              <a:t>	</a:t>
            </a:r>
            <a:r>
              <a:rPr lang="sk-SK" sz="2400" dirty="0" smtClean="0">
                <a:solidFill>
                  <a:schemeClr val="bg1"/>
                </a:solidFill>
                <a:latin typeface="Arial" pitchFamily="34" charset="0"/>
                <a:ea typeface="Times New Roman" pitchFamily="18" charset="0"/>
              </a:rPr>
              <a:t>		</a:t>
            </a:r>
            <a:r>
              <a:rPr kumimoji="0" lang="en-GB" sz="2400" b="0" i="0" u="none" strike="noStrike" cap="none" normalizeH="0" baseline="0" dirty="0" smtClean="0">
                <a:ln>
                  <a:noFill/>
                </a:ln>
                <a:solidFill>
                  <a:schemeClr val="bg1"/>
                </a:solidFill>
                <a:effectLst/>
                <a:latin typeface="Arial" pitchFamily="34" charset="0"/>
                <a:ea typeface="Times New Roman" pitchFamily="18" charset="0"/>
              </a:rPr>
              <a:t>S</a:t>
            </a:r>
            <a:r>
              <a:rPr kumimoji="0" lang="en-GB" sz="2400" b="0" i="0" u="none" strike="noStrike" cap="none" normalizeH="0" baseline="-30000" dirty="0" smtClean="0">
                <a:ln>
                  <a:noFill/>
                </a:ln>
                <a:solidFill>
                  <a:schemeClr val="bg1"/>
                </a:solidFill>
                <a:effectLst/>
                <a:latin typeface="Arial" pitchFamily="34" charset="0"/>
                <a:ea typeface="Times New Roman" pitchFamily="18" charset="0"/>
              </a:rPr>
              <a:t>H</a:t>
            </a:r>
            <a:r>
              <a:rPr kumimoji="0" lang="en-GB" sz="2400" b="0" i="0" u="none" strike="noStrike" cap="none" normalizeH="0" baseline="0" dirty="0" smtClean="0">
                <a:ln>
                  <a:noFill/>
                </a:ln>
                <a:solidFill>
                  <a:schemeClr val="bg1"/>
                </a:solidFill>
                <a:effectLst/>
                <a:latin typeface="Arial" pitchFamily="34" charset="0"/>
                <a:ea typeface="Times New Roman" pitchFamily="18" charset="0"/>
              </a:rPr>
              <a:t> = 2,4 - 2,0 = 0,4V</a:t>
            </a:r>
            <a:endParaRPr kumimoji="0" lang="en-GB" sz="2400" b="0" i="0" u="none" strike="noStrike" cap="none" normalizeH="0" baseline="0" dirty="0" smtClean="0">
              <a:ln>
                <a:noFill/>
              </a:ln>
              <a:solidFill>
                <a:schemeClr val="bg1"/>
              </a:solidFill>
              <a:effectLst/>
              <a:latin typeface="Arial" pitchFamily="34" charset="0"/>
            </a:endParaRPr>
          </a:p>
        </p:txBody>
      </p:sp>
    </p:spTree>
    <p:extLst>
      <p:ext uri="{BB962C8B-B14F-4D97-AF65-F5344CB8AC3E}">
        <p14:creationId xmlns:p14="http://schemas.microsoft.com/office/powerpoint/2010/main" val="1749521123"/>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76200"/>
            <a:ext cx="8382000" cy="1107996"/>
          </a:xfrm>
        </p:spPr>
        <p:txBody>
          <a:bodyPr/>
          <a:lstStyle/>
          <a:p>
            <a:r>
              <a:rPr lang="sk-SK" sz="4000" b="1" dirty="0" smtClean="0"/>
              <a:t>Porovnanie rôznych typov </a:t>
            </a:r>
            <a:br>
              <a:rPr lang="sk-SK" sz="4000" b="1" dirty="0" smtClean="0"/>
            </a:br>
            <a:r>
              <a:rPr lang="sk-SK" sz="4000" b="1" dirty="0" smtClean="0"/>
              <a:t>logických obvodov</a:t>
            </a:r>
            <a:endParaRPr lang="cs-CZ" sz="4000" b="1" dirty="0"/>
          </a:p>
        </p:txBody>
      </p:sp>
      <p:sp>
        <p:nvSpPr>
          <p:cNvPr id="4" name="TextovéPole 3"/>
          <p:cNvSpPr txBox="1"/>
          <p:nvPr/>
        </p:nvSpPr>
        <p:spPr>
          <a:xfrm>
            <a:off x="304800" y="1305464"/>
            <a:ext cx="2564613" cy="1384995"/>
          </a:xfrm>
          <a:prstGeom prst="rect">
            <a:avLst/>
          </a:prstGeom>
          <a:noFill/>
        </p:spPr>
        <p:txBody>
          <a:bodyPr wrap="none" rtlCol="0">
            <a:spAutoFit/>
          </a:bodyPr>
          <a:lstStyle/>
          <a:p>
            <a:r>
              <a:rPr lang="sk-SK" sz="2800" b="1" dirty="0" smtClean="0">
                <a:solidFill>
                  <a:srgbClr val="C00000"/>
                </a:solidFill>
              </a:rPr>
              <a:t>Hlavné rozdiely:</a:t>
            </a:r>
            <a:endParaRPr lang="cs-CZ" sz="2800" dirty="0">
              <a:solidFill>
                <a:schemeClr val="bg1"/>
              </a:solidFill>
            </a:endParaRPr>
          </a:p>
          <a:p>
            <a:pPr marL="457200" indent="-457200">
              <a:buFont typeface="Arial" pitchFamily="34" charset="0"/>
              <a:buChar char="•"/>
            </a:pPr>
            <a:r>
              <a:rPr lang="sk-SK" sz="2800" b="1" dirty="0" smtClean="0">
                <a:solidFill>
                  <a:schemeClr val="bg1"/>
                </a:solidFill>
              </a:rPr>
              <a:t>Rýchlosť</a:t>
            </a:r>
          </a:p>
          <a:p>
            <a:pPr marL="457200" indent="-457200">
              <a:buFont typeface="Arial" pitchFamily="34" charset="0"/>
              <a:buChar char="•"/>
            </a:pPr>
            <a:r>
              <a:rPr lang="sk-SK" sz="2800" b="1" dirty="0" smtClean="0">
                <a:solidFill>
                  <a:schemeClr val="bg1"/>
                </a:solidFill>
              </a:rPr>
              <a:t>Príkon</a:t>
            </a:r>
          </a:p>
        </p:txBody>
      </p:sp>
      <p:pic>
        <p:nvPicPr>
          <p:cNvPr id="16386" name="Picture 2" descr="Prik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331343"/>
            <a:ext cx="4876800" cy="2859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3" descr="Spinani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0011" y="4724400"/>
            <a:ext cx="48768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bdélník 4"/>
          <p:cNvSpPr/>
          <p:nvPr/>
        </p:nvSpPr>
        <p:spPr>
          <a:xfrm>
            <a:off x="304800" y="2689353"/>
            <a:ext cx="4038600" cy="3970318"/>
          </a:xfrm>
          <a:prstGeom prst="rect">
            <a:avLst/>
          </a:prstGeom>
        </p:spPr>
        <p:txBody>
          <a:bodyPr wrap="square">
            <a:spAutoFit/>
          </a:bodyPr>
          <a:lstStyle/>
          <a:p>
            <a:r>
              <a:rPr lang="sk-SK" sz="2800" dirty="0" smtClean="0">
                <a:solidFill>
                  <a:schemeClr val="bg1"/>
                </a:solidFill>
              </a:rPr>
              <a:t>Aktívne prvky pracujú ako spínače. Rýchlosť a spôsob prepnutia z jedného do druhého stavu má dopad na príkon obvodu. Sú logiky, kde táto závislosť je nevýrazná (TTL) a naopak logiky, kde závislosť je veľmi výrazná (CMOS).</a:t>
            </a:r>
            <a:endParaRPr lang="sk-SK" sz="2800" dirty="0">
              <a:solidFill>
                <a:schemeClr val="bg1"/>
              </a:solidFill>
            </a:endParaRPr>
          </a:p>
        </p:txBody>
      </p:sp>
      <p:sp>
        <p:nvSpPr>
          <p:cNvPr id="6" name="TextovéPole 5"/>
          <p:cNvSpPr txBox="1"/>
          <p:nvPr/>
        </p:nvSpPr>
        <p:spPr>
          <a:xfrm>
            <a:off x="4953000" y="6418772"/>
            <a:ext cx="3799630" cy="400110"/>
          </a:xfrm>
          <a:prstGeom prst="rect">
            <a:avLst/>
          </a:prstGeom>
          <a:noFill/>
        </p:spPr>
        <p:txBody>
          <a:bodyPr wrap="none" rtlCol="0">
            <a:spAutoFit/>
          </a:bodyPr>
          <a:lstStyle/>
          <a:p>
            <a:r>
              <a:rPr lang="sk-SK" sz="2000" i="1" dirty="0" smtClean="0">
                <a:solidFill>
                  <a:schemeClr val="bg1"/>
                </a:solidFill>
              </a:rPr>
              <a:t>Časové závislosti príkonu log. člena</a:t>
            </a:r>
            <a:endParaRPr lang="cs-CZ" sz="2000" i="1" dirty="0">
              <a:solidFill>
                <a:schemeClr val="bg1"/>
              </a:solidFill>
            </a:endParaRPr>
          </a:p>
        </p:txBody>
      </p:sp>
      <p:sp>
        <p:nvSpPr>
          <p:cNvPr id="7" name="TextovéPole 6"/>
          <p:cNvSpPr txBox="1"/>
          <p:nvPr/>
        </p:nvSpPr>
        <p:spPr>
          <a:xfrm>
            <a:off x="4495800" y="4191000"/>
            <a:ext cx="4440639" cy="400110"/>
          </a:xfrm>
          <a:prstGeom prst="rect">
            <a:avLst/>
          </a:prstGeom>
          <a:noFill/>
        </p:spPr>
        <p:txBody>
          <a:bodyPr wrap="none" rtlCol="0">
            <a:spAutoFit/>
          </a:bodyPr>
          <a:lstStyle/>
          <a:p>
            <a:r>
              <a:rPr lang="sk-SK" sz="2000" i="1" dirty="0" smtClean="0">
                <a:solidFill>
                  <a:schemeClr val="bg1"/>
                </a:solidFill>
              </a:rPr>
              <a:t>Frekvenčná závislosť príkonu TTL a CMOS</a:t>
            </a:r>
            <a:endParaRPr lang="cs-CZ" sz="2000" i="1" dirty="0">
              <a:solidFill>
                <a:schemeClr val="bg1"/>
              </a:solidFill>
            </a:endParaRPr>
          </a:p>
        </p:txBody>
      </p:sp>
    </p:spTree>
    <p:extLst>
      <p:ext uri="{BB962C8B-B14F-4D97-AF65-F5344CB8AC3E}">
        <p14:creationId xmlns:p14="http://schemas.microsoft.com/office/powerpoint/2010/main" val="1668269953"/>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3429000"/>
            <a:ext cx="8382000" cy="1329595"/>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sk-SK" sz="9600" b="1" cap="all" spc="0" dirty="0" smtClean="0">
                <a:ln w="0"/>
                <a:solidFill>
                  <a:schemeClr val="accent4">
                    <a:lumMod val="50000"/>
                  </a:schemeClr>
                </a:solidFill>
                <a:effectLst>
                  <a:reflection blurRad="12700" stA="50000" endPos="50000" dist="5000" dir="5400000" sy="-100000" rotWithShape="0"/>
                </a:effectLst>
              </a:rPr>
              <a:t>KONIEC</a:t>
            </a:r>
            <a:endParaRPr lang="cs-CZ" sz="9600" b="1" cap="all" spc="0" dirty="0">
              <a:ln w="0"/>
              <a:solidFill>
                <a:schemeClr val="accent4">
                  <a:lumMod val="50000"/>
                </a:schemeClr>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212089681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76200"/>
            <a:ext cx="8382000" cy="1218795"/>
          </a:xfrm>
        </p:spPr>
        <p:txBody>
          <a:bodyPr/>
          <a:lstStyle/>
          <a:p>
            <a:r>
              <a:rPr lang="sk-SK" sz="4400" b="1" dirty="0" smtClean="0"/>
              <a:t>Vstupy kombinačných logických obvodov</a:t>
            </a:r>
            <a:endParaRPr lang="cs-CZ" sz="4400" b="1" dirty="0"/>
          </a:p>
        </p:txBody>
      </p:sp>
      <p:sp>
        <p:nvSpPr>
          <p:cNvPr id="3" name="Zástupný symbol pro text 2"/>
          <p:cNvSpPr>
            <a:spLocks noGrp="1"/>
          </p:cNvSpPr>
          <p:nvPr>
            <p:ph type="body" sz="quarter" idx="10"/>
          </p:nvPr>
        </p:nvSpPr>
        <p:spPr>
          <a:xfrm>
            <a:off x="381000" y="1411552"/>
            <a:ext cx="8382000" cy="2326791"/>
          </a:xfrm>
        </p:spPr>
        <p:txBody>
          <a:bodyPr/>
          <a:lstStyle/>
          <a:p>
            <a:r>
              <a:rPr lang="sk-SK" sz="2800" dirty="0" smtClean="0"/>
              <a:t>Zdroj logických vstupných signálov musí rešpektovať vstupné parametre vstupu daného</a:t>
            </a:r>
            <a:r>
              <a:rPr lang="cs-CZ" sz="2800" dirty="0" smtClean="0"/>
              <a:t> typu logického obvodu a to V</a:t>
            </a:r>
            <a:r>
              <a:rPr lang="cs-CZ" sz="2800" baseline="-25000" dirty="0" smtClean="0"/>
              <a:t>IL</a:t>
            </a:r>
            <a:r>
              <a:rPr lang="cs-CZ" sz="2800" dirty="0" smtClean="0"/>
              <a:t>, V</a:t>
            </a:r>
            <a:r>
              <a:rPr lang="cs-CZ" sz="2800" baseline="-25000" dirty="0" smtClean="0"/>
              <a:t>IH</a:t>
            </a:r>
            <a:r>
              <a:rPr lang="cs-CZ" sz="2800" dirty="0" smtClean="0"/>
              <a:t>, I</a:t>
            </a:r>
            <a:r>
              <a:rPr lang="cs-CZ" sz="2800" baseline="-25000" dirty="0" smtClean="0"/>
              <a:t>IL</a:t>
            </a:r>
            <a:r>
              <a:rPr lang="cs-CZ" sz="2800" dirty="0" smtClean="0"/>
              <a:t> a I</a:t>
            </a:r>
            <a:r>
              <a:rPr lang="cs-CZ" sz="2800" baseline="-25000" dirty="0" smtClean="0"/>
              <a:t>IH</a:t>
            </a:r>
            <a:r>
              <a:rPr lang="cs-CZ" sz="2800" dirty="0" smtClean="0"/>
              <a:t> a </a:t>
            </a:r>
            <a:r>
              <a:rPr lang="sk-SK" sz="2800" dirty="0" smtClean="0"/>
              <a:t>ďalej</a:t>
            </a:r>
            <a:r>
              <a:rPr lang="cs-CZ" sz="2800" dirty="0" smtClean="0"/>
              <a:t> to, že </a:t>
            </a:r>
            <a:r>
              <a:rPr lang="cs-CZ" sz="2800" b="1" dirty="0" smtClean="0"/>
              <a:t>vstup </a:t>
            </a:r>
            <a:r>
              <a:rPr lang="cs-CZ" sz="2800" dirty="0" smtClean="0"/>
              <a:t>logického obvodu </a:t>
            </a:r>
            <a:r>
              <a:rPr lang="sk-SK" sz="2800" b="1" dirty="0" smtClean="0"/>
              <a:t>nesmie ostať nezapojený</a:t>
            </a:r>
            <a:r>
              <a:rPr lang="sk-SK" sz="2800" dirty="0" smtClean="0"/>
              <a:t>. Preto pri privádzaní  logických signálov na vstupy musia byť ošetrené obidva stavy, t. j. L aj H.</a:t>
            </a:r>
          </a:p>
        </p:txBody>
      </p:sp>
      <p:sp>
        <p:nvSpPr>
          <p:cNvPr id="4" name="TextovéPole 3"/>
          <p:cNvSpPr txBox="1"/>
          <p:nvPr/>
        </p:nvSpPr>
        <p:spPr>
          <a:xfrm>
            <a:off x="457200" y="3808576"/>
            <a:ext cx="5974713" cy="523220"/>
          </a:xfrm>
          <a:prstGeom prst="rect">
            <a:avLst/>
          </a:prstGeom>
          <a:noFill/>
        </p:spPr>
        <p:txBody>
          <a:bodyPr wrap="none" rtlCol="0">
            <a:spAutoFit/>
          </a:bodyPr>
          <a:lstStyle/>
          <a:p>
            <a:r>
              <a:rPr lang="sk-SK" sz="2800" b="1" i="1" dirty="0" smtClean="0">
                <a:solidFill>
                  <a:srgbClr val="C00000"/>
                </a:solidFill>
              </a:rPr>
              <a:t>Priame pripojenie na log 0  alebo log 1 </a:t>
            </a:r>
            <a:endParaRPr lang="cs-CZ" sz="2800" b="1" i="1" dirty="0">
              <a:solidFill>
                <a:srgbClr val="C00000"/>
              </a:solidFill>
            </a:endParaRPr>
          </a:p>
        </p:txBody>
      </p:sp>
      <p:pic>
        <p:nvPicPr>
          <p:cNvPr id="1026" name="Picture 2" descr="VstupK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419600"/>
            <a:ext cx="252412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p:cNvSpPr txBox="1"/>
          <p:nvPr/>
        </p:nvSpPr>
        <p:spPr>
          <a:xfrm>
            <a:off x="3124200" y="4331796"/>
            <a:ext cx="5791200" cy="2246769"/>
          </a:xfrm>
          <a:prstGeom prst="rect">
            <a:avLst/>
          </a:prstGeom>
          <a:noFill/>
        </p:spPr>
        <p:txBody>
          <a:bodyPr wrap="square" rtlCol="0">
            <a:spAutoFit/>
          </a:bodyPr>
          <a:lstStyle/>
          <a:p>
            <a:r>
              <a:rPr lang="sk-SK" sz="2800" dirty="0" smtClean="0">
                <a:solidFill>
                  <a:schemeClr val="bg1"/>
                </a:solidFill>
              </a:rPr>
              <a:t>Nevyužité vstupy je potrebné pripojiť na</a:t>
            </a:r>
            <a:r>
              <a:rPr lang="cs-CZ" sz="2800" dirty="0" smtClean="0">
                <a:solidFill>
                  <a:schemeClr val="bg1"/>
                </a:solidFill>
              </a:rPr>
              <a:t> </a:t>
            </a:r>
            <a:r>
              <a:rPr lang="sk-SK" sz="2800" dirty="0" smtClean="0">
                <a:solidFill>
                  <a:schemeClr val="bg1"/>
                </a:solidFill>
              </a:rPr>
              <a:t>takú logickú úroveň aby zostala </a:t>
            </a:r>
            <a:r>
              <a:rPr lang="sk-SK" sz="2800" b="1" dirty="0" smtClean="0">
                <a:solidFill>
                  <a:schemeClr val="bg1"/>
                </a:solidFill>
              </a:rPr>
              <a:t>zachovaná</a:t>
            </a:r>
            <a:r>
              <a:rPr lang="sk-SK" sz="2800" dirty="0" smtClean="0">
                <a:solidFill>
                  <a:schemeClr val="bg1"/>
                </a:solidFill>
              </a:rPr>
              <a:t> funkcia obvodu, t.j. pri hradlách </a:t>
            </a:r>
            <a:r>
              <a:rPr lang="sk-SK" sz="2800" b="1" dirty="0" smtClean="0">
                <a:solidFill>
                  <a:schemeClr val="bg1"/>
                </a:solidFill>
              </a:rPr>
              <a:t>OR</a:t>
            </a:r>
            <a:r>
              <a:rPr lang="sk-SK" sz="2800" dirty="0" smtClean="0">
                <a:solidFill>
                  <a:schemeClr val="bg1"/>
                </a:solidFill>
              </a:rPr>
              <a:t> a </a:t>
            </a:r>
            <a:r>
              <a:rPr lang="sk-SK" sz="2800" b="1" dirty="0" smtClean="0">
                <a:solidFill>
                  <a:schemeClr val="bg1"/>
                </a:solidFill>
              </a:rPr>
              <a:t>NOR</a:t>
            </a:r>
            <a:r>
              <a:rPr lang="sk-SK" sz="2800" dirty="0" smtClean="0">
                <a:solidFill>
                  <a:schemeClr val="bg1"/>
                </a:solidFill>
              </a:rPr>
              <a:t> na </a:t>
            </a:r>
            <a:r>
              <a:rPr lang="sk-SK" sz="2800" b="1" dirty="0" smtClean="0">
                <a:solidFill>
                  <a:schemeClr val="accent4">
                    <a:lumMod val="50000"/>
                  </a:schemeClr>
                </a:solidFill>
              </a:rPr>
              <a:t>log 0</a:t>
            </a:r>
            <a:r>
              <a:rPr lang="sk-SK" sz="2800" dirty="0" smtClean="0">
                <a:solidFill>
                  <a:schemeClr val="bg1"/>
                </a:solidFill>
              </a:rPr>
              <a:t> a pri hradlách </a:t>
            </a:r>
            <a:r>
              <a:rPr lang="sk-SK" sz="2800" b="1" dirty="0" smtClean="0">
                <a:solidFill>
                  <a:schemeClr val="bg1"/>
                </a:solidFill>
              </a:rPr>
              <a:t>AND</a:t>
            </a:r>
            <a:r>
              <a:rPr lang="sk-SK" sz="2800" dirty="0" smtClean="0">
                <a:solidFill>
                  <a:schemeClr val="bg1"/>
                </a:solidFill>
              </a:rPr>
              <a:t> a </a:t>
            </a:r>
            <a:r>
              <a:rPr lang="sk-SK" sz="2800" b="1" dirty="0" smtClean="0">
                <a:solidFill>
                  <a:schemeClr val="bg1"/>
                </a:solidFill>
              </a:rPr>
              <a:t>NAND</a:t>
            </a:r>
            <a:r>
              <a:rPr lang="sk-SK" sz="2800" dirty="0" smtClean="0">
                <a:solidFill>
                  <a:schemeClr val="bg1"/>
                </a:solidFill>
              </a:rPr>
              <a:t> na </a:t>
            </a:r>
            <a:r>
              <a:rPr lang="sk-SK" sz="2800" b="1" dirty="0" smtClean="0">
                <a:solidFill>
                  <a:schemeClr val="accent4">
                    <a:lumMod val="50000"/>
                  </a:schemeClr>
                </a:solidFill>
              </a:rPr>
              <a:t>log 1</a:t>
            </a:r>
            <a:r>
              <a:rPr lang="sk-SK" sz="2800" dirty="0" smtClean="0">
                <a:solidFill>
                  <a:schemeClr val="bg1"/>
                </a:solidFill>
              </a:rPr>
              <a:t>.</a:t>
            </a:r>
          </a:p>
        </p:txBody>
      </p:sp>
    </p:spTree>
    <p:extLst>
      <p:ext uri="{BB962C8B-B14F-4D97-AF65-F5344CB8AC3E}">
        <p14:creationId xmlns:p14="http://schemas.microsoft.com/office/powerpoint/2010/main" val="373613341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76200"/>
            <a:ext cx="8382000" cy="1218795"/>
          </a:xfrm>
        </p:spPr>
        <p:txBody>
          <a:bodyPr/>
          <a:lstStyle/>
          <a:p>
            <a:r>
              <a:rPr lang="sk-SK" sz="4400" b="1" dirty="0" smtClean="0"/>
              <a:t>Vstupy kombinačných logických obvodov</a:t>
            </a:r>
            <a:endParaRPr lang="cs-CZ" sz="4400" b="1" dirty="0"/>
          </a:p>
        </p:txBody>
      </p:sp>
      <p:sp>
        <p:nvSpPr>
          <p:cNvPr id="5" name="TextovéPole 4"/>
          <p:cNvSpPr txBox="1"/>
          <p:nvPr/>
        </p:nvSpPr>
        <p:spPr>
          <a:xfrm>
            <a:off x="260410" y="1295400"/>
            <a:ext cx="3196260" cy="523220"/>
          </a:xfrm>
          <a:prstGeom prst="rect">
            <a:avLst/>
          </a:prstGeom>
          <a:noFill/>
        </p:spPr>
        <p:txBody>
          <a:bodyPr wrap="none" rtlCol="0">
            <a:spAutoFit/>
          </a:bodyPr>
          <a:lstStyle/>
          <a:p>
            <a:r>
              <a:rPr lang="sk-SK" sz="2800" b="1" i="1" dirty="0" smtClean="0">
                <a:solidFill>
                  <a:srgbClr val="C00000"/>
                </a:solidFill>
              </a:rPr>
              <a:t>Pripojenie cez odpor</a:t>
            </a:r>
            <a:endParaRPr lang="cs-CZ" sz="2800" b="1" i="1" dirty="0">
              <a:solidFill>
                <a:srgbClr val="C00000"/>
              </a:solidFill>
            </a:endParaRPr>
          </a:p>
        </p:txBody>
      </p:sp>
      <p:pic>
        <p:nvPicPr>
          <p:cNvPr id="2050" name="Picture 2" descr="VstupK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780" y="1818620"/>
            <a:ext cx="25146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ovéPole 5"/>
          <p:cNvSpPr txBox="1"/>
          <p:nvPr/>
        </p:nvSpPr>
        <p:spPr>
          <a:xfrm>
            <a:off x="2819400" y="1676400"/>
            <a:ext cx="6096000" cy="1815882"/>
          </a:xfrm>
          <a:prstGeom prst="rect">
            <a:avLst/>
          </a:prstGeom>
          <a:noFill/>
        </p:spPr>
        <p:txBody>
          <a:bodyPr wrap="square" rtlCol="0">
            <a:spAutoFit/>
          </a:bodyPr>
          <a:lstStyle/>
          <a:p>
            <a:r>
              <a:rPr lang="sk-SK" sz="2800" dirty="0" smtClean="0">
                <a:solidFill>
                  <a:schemeClr val="bg1"/>
                </a:solidFill>
              </a:rPr>
              <a:t>Použitie pre dátové a </a:t>
            </a:r>
            <a:r>
              <a:rPr lang="sk-SK" sz="2800" dirty="0" err="1" smtClean="0">
                <a:solidFill>
                  <a:schemeClr val="bg1"/>
                </a:solidFill>
              </a:rPr>
              <a:t>inicializačné</a:t>
            </a:r>
            <a:r>
              <a:rPr lang="sk-SK" sz="2800" dirty="0" smtClean="0">
                <a:solidFill>
                  <a:schemeClr val="bg1"/>
                </a:solidFill>
              </a:rPr>
              <a:t> vstupy – dôvody rôzne, napr. </a:t>
            </a:r>
            <a:r>
              <a:rPr lang="sk-SK" sz="2800" dirty="0" err="1" smtClean="0">
                <a:solidFill>
                  <a:schemeClr val="bg1"/>
                </a:solidFill>
              </a:rPr>
              <a:t>astabilný</a:t>
            </a:r>
            <a:r>
              <a:rPr lang="sk-SK" sz="2800" dirty="0" smtClean="0">
                <a:solidFill>
                  <a:schemeClr val="bg1"/>
                </a:solidFill>
              </a:rPr>
              <a:t> preklápací obvod </a:t>
            </a:r>
          </a:p>
          <a:p>
            <a:r>
              <a:rPr lang="sk-SK" sz="2800" dirty="0" smtClean="0">
                <a:solidFill>
                  <a:schemeClr val="bg1"/>
                </a:solidFill>
              </a:rPr>
              <a:t>Verzie pre aktívnu úroveň L a H:</a:t>
            </a:r>
            <a:endParaRPr lang="cs-CZ" sz="2800" dirty="0">
              <a:solidFill>
                <a:schemeClr val="bg1"/>
              </a:solidFill>
            </a:endParaRPr>
          </a:p>
        </p:txBody>
      </p:sp>
      <p:sp>
        <p:nvSpPr>
          <p:cNvPr id="8" name="TextovéPole 7"/>
          <p:cNvSpPr txBox="1"/>
          <p:nvPr/>
        </p:nvSpPr>
        <p:spPr>
          <a:xfrm>
            <a:off x="323315" y="4038600"/>
            <a:ext cx="6214009" cy="523220"/>
          </a:xfrm>
          <a:prstGeom prst="rect">
            <a:avLst/>
          </a:prstGeom>
          <a:noFill/>
        </p:spPr>
        <p:txBody>
          <a:bodyPr wrap="none" rtlCol="0">
            <a:spAutoFit/>
          </a:bodyPr>
          <a:lstStyle/>
          <a:p>
            <a:r>
              <a:rPr lang="sk-SK" sz="2800" b="1" i="1" dirty="0" smtClean="0">
                <a:solidFill>
                  <a:srgbClr val="C00000"/>
                </a:solidFill>
              </a:rPr>
              <a:t>Prepínanie logických úrovní prepínačom </a:t>
            </a:r>
            <a:endParaRPr lang="cs-CZ" sz="2800" b="1" i="1" dirty="0">
              <a:solidFill>
                <a:srgbClr val="C00000"/>
              </a:solidFill>
            </a:endParaRPr>
          </a:p>
        </p:txBody>
      </p:sp>
      <p:pic>
        <p:nvPicPr>
          <p:cNvPr id="2051" name="Picture 3" descr="VstupKO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418" y="4607664"/>
            <a:ext cx="2548782" cy="2097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Objekt 6"/>
          <p:cNvGraphicFramePr>
            <a:graphicFrameLocks noChangeAspect="1"/>
          </p:cNvGraphicFramePr>
          <p:nvPr>
            <p:extLst>
              <p:ext uri="{D42A27DB-BD31-4B8C-83A1-F6EECF244321}">
                <p14:modId xmlns:p14="http://schemas.microsoft.com/office/powerpoint/2010/main" val="4099783596"/>
              </p:ext>
            </p:extLst>
          </p:nvPr>
        </p:nvGraphicFramePr>
        <p:xfrm>
          <a:off x="3030538" y="3451654"/>
          <a:ext cx="1236662" cy="693310"/>
        </p:xfrm>
        <a:graphic>
          <a:graphicData uri="http://schemas.openxmlformats.org/presentationml/2006/ole">
            <mc:AlternateContent xmlns:mc="http://schemas.openxmlformats.org/markup-compatibility/2006">
              <mc:Choice xmlns:v="urn:schemas-microsoft-com:vml" Requires="v">
                <p:oleObj spid="_x0000_s2162" name="Rovnica" r:id="rId5" imgW="799753" imgH="444307" progId="Equation.3">
                  <p:embed/>
                </p:oleObj>
              </mc:Choice>
              <mc:Fallback>
                <p:oleObj name="Rovnica" r:id="rId5" imgW="799753" imgH="444307"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0538" y="3451654"/>
                        <a:ext cx="1236662" cy="693310"/>
                      </a:xfrm>
                      <a:prstGeom prst="rect">
                        <a:avLst/>
                      </a:prstGeom>
                      <a:noFill/>
                    </p:spPr>
                  </p:pic>
                </p:oleObj>
              </mc:Fallback>
            </mc:AlternateContent>
          </a:graphicData>
        </a:graphic>
      </p:graphicFrame>
      <p:graphicFrame>
        <p:nvGraphicFramePr>
          <p:cNvPr id="9" name="Objekt 8"/>
          <p:cNvGraphicFramePr>
            <a:graphicFrameLocks noChangeAspect="1"/>
          </p:cNvGraphicFramePr>
          <p:nvPr>
            <p:extLst>
              <p:ext uri="{D42A27DB-BD31-4B8C-83A1-F6EECF244321}">
                <p14:modId xmlns:p14="http://schemas.microsoft.com/office/powerpoint/2010/main" val="193651127"/>
              </p:ext>
            </p:extLst>
          </p:nvPr>
        </p:nvGraphicFramePr>
        <p:xfrm>
          <a:off x="4792444" y="3434340"/>
          <a:ext cx="1744881" cy="706977"/>
        </p:xfrm>
        <a:graphic>
          <a:graphicData uri="http://schemas.openxmlformats.org/presentationml/2006/ole">
            <mc:AlternateContent xmlns:mc="http://schemas.openxmlformats.org/markup-compatibility/2006">
              <mc:Choice xmlns:v="urn:schemas-microsoft-com:vml" Requires="v">
                <p:oleObj spid="_x0000_s2163" name="Rovnica" r:id="rId7" imgW="1104900" imgH="444500" progId="Equation.3">
                  <p:embed/>
                </p:oleObj>
              </mc:Choice>
              <mc:Fallback>
                <p:oleObj name="Rovnica" r:id="rId7" imgW="1104900" imgH="4445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92444" y="3434340"/>
                        <a:ext cx="1744881" cy="706977"/>
                      </a:xfrm>
                      <a:prstGeom prst="rect">
                        <a:avLst/>
                      </a:prstGeom>
                      <a:noFill/>
                    </p:spPr>
                  </p:pic>
                </p:oleObj>
              </mc:Fallback>
            </mc:AlternateContent>
          </a:graphicData>
        </a:graphic>
      </p:graphicFrame>
      <p:sp>
        <p:nvSpPr>
          <p:cNvPr id="10"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11" name="Rectangle 7"/>
          <p:cNvSpPr>
            <a:spLocks noChangeArrowheads="1"/>
          </p:cNvSpPr>
          <p:nvPr/>
        </p:nvSpPr>
        <p:spPr bwMode="auto">
          <a:xfrm>
            <a:off x="0" y="9048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chemeClr val="tx1"/>
                </a:solidFill>
                <a:effectLst/>
                <a:latin typeface="Arial" pitchFamily="34" charset="0"/>
                <a:ea typeface="Times New Roman" pitchFamily="18" charset="0"/>
              </a:rPr>
              <a:t>	</a:t>
            </a:r>
            <a:endParaRPr kumimoji="0" lang="de-DE" sz="1800" b="0" i="0" u="none" strike="noStrike" cap="none" normalizeH="0" baseline="0" smtClean="0">
              <a:ln>
                <a:noFill/>
              </a:ln>
              <a:solidFill>
                <a:schemeClr val="tx1"/>
              </a:solidFill>
              <a:effectLst/>
              <a:latin typeface="Arial" pitchFamily="34" charset="0"/>
            </a:endParaRPr>
          </a:p>
        </p:txBody>
      </p:sp>
      <p:sp>
        <p:nvSpPr>
          <p:cNvPr id="12" name="TextovéPole 11"/>
          <p:cNvSpPr txBox="1"/>
          <p:nvPr/>
        </p:nvSpPr>
        <p:spPr>
          <a:xfrm>
            <a:off x="2819400" y="4607664"/>
            <a:ext cx="6248400" cy="2246769"/>
          </a:xfrm>
          <a:prstGeom prst="rect">
            <a:avLst/>
          </a:prstGeom>
          <a:noFill/>
        </p:spPr>
        <p:txBody>
          <a:bodyPr wrap="square" rtlCol="0">
            <a:spAutoFit/>
          </a:bodyPr>
          <a:lstStyle/>
          <a:p>
            <a:r>
              <a:rPr lang="sk-SK" sz="2800" dirty="0" smtClean="0">
                <a:solidFill>
                  <a:schemeClr val="bg1"/>
                </a:solidFill>
              </a:rPr>
              <a:t>Použitie pre dátové a </a:t>
            </a:r>
            <a:r>
              <a:rPr lang="sk-SK" sz="2800" dirty="0" err="1" smtClean="0">
                <a:solidFill>
                  <a:schemeClr val="bg1"/>
                </a:solidFill>
              </a:rPr>
              <a:t>inicializačné</a:t>
            </a:r>
            <a:r>
              <a:rPr lang="sk-SK" sz="2800" dirty="0" smtClean="0">
                <a:solidFill>
                  <a:schemeClr val="bg1"/>
                </a:solidFill>
              </a:rPr>
              <a:t> vstupy.</a:t>
            </a:r>
          </a:p>
          <a:p>
            <a:r>
              <a:rPr lang="sk-SK" sz="2800" b="1" dirty="0" smtClean="0">
                <a:solidFill>
                  <a:schemeClr val="bg1"/>
                </a:solidFill>
              </a:rPr>
              <a:t>Zlé riešenie</a:t>
            </a:r>
            <a:r>
              <a:rPr lang="sk-SK" sz="2800" dirty="0" smtClean="0">
                <a:solidFill>
                  <a:schemeClr val="bg1"/>
                </a:solidFill>
              </a:rPr>
              <a:t>, lebo pri prepínaní vstup ostane na okamih nepripojený na definovanú logickú úroveň. Čo je </a:t>
            </a:r>
            <a:r>
              <a:rPr lang="sk-SK" sz="2800" b="1" dirty="0" smtClean="0">
                <a:solidFill>
                  <a:schemeClr val="bg1"/>
                </a:solidFill>
              </a:rPr>
              <a:t>neprípustný stav</a:t>
            </a:r>
            <a:r>
              <a:rPr lang="sk-SK" sz="2800" dirty="0" smtClean="0">
                <a:solidFill>
                  <a:schemeClr val="bg1"/>
                </a:solidFill>
              </a:rPr>
              <a:t>.</a:t>
            </a:r>
            <a:endParaRPr lang="cs-CZ" sz="2800" dirty="0">
              <a:solidFill>
                <a:schemeClr val="bg1"/>
              </a:solidFill>
            </a:endParaRPr>
          </a:p>
        </p:txBody>
      </p:sp>
    </p:spTree>
    <p:extLst>
      <p:ext uri="{BB962C8B-B14F-4D97-AF65-F5344CB8AC3E}">
        <p14:creationId xmlns:p14="http://schemas.microsoft.com/office/powerpoint/2010/main" val="125628593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7" name="Rectangle 4"/>
          <p:cNvSpPr>
            <a:spLocks noChangeArrowheads="1"/>
          </p:cNvSpPr>
          <p:nvPr/>
        </p:nvSpPr>
        <p:spPr bwMode="auto">
          <a:xfrm>
            <a:off x="0" y="9048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chemeClr val="tx1"/>
                </a:solidFill>
                <a:effectLst/>
                <a:latin typeface="Arial" pitchFamily="34" charset="0"/>
                <a:ea typeface="Times New Roman" pitchFamily="18" charset="0"/>
              </a:rPr>
              <a:t>	</a:t>
            </a:r>
            <a:endParaRPr kumimoji="0" lang="de-DE" sz="1800" b="0" i="0" u="none" strike="noStrike" cap="none" normalizeH="0" baseline="0" smtClean="0">
              <a:ln>
                <a:noFill/>
              </a:ln>
              <a:solidFill>
                <a:schemeClr val="tx1"/>
              </a:solidFill>
              <a:effectLst/>
              <a:latin typeface="Arial" pitchFamily="34" charset="0"/>
            </a:endParaRPr>
          </a:p>
        </p:txBody>
      </p:sp>
      <p:sp>
        <p:nvSpPr>
          <p:cNvPr id="8" name="Nadpis 1"/>
          <p:cNvSpPr>
            <a:spLocks noGrp="1"/>
          </p:cNvSpPr>
          <p:nvPr>
            <p:ph type="title"/>
          </p:nvPr>
        </p:nvSpPr>
        <p:spPr>
          <a:xfrm>
            <a:off x="381000" y="76200"/>
            <a:ext cx="8382000" cy="1218795"/>
          </a:xfrm>
        </p:spPr>
        <p:txBody>
          <a:bodyPr/>
          <a:lstStyle/>
          <a:p>
            <a:r>
              <a:rPr lang="sk-SK" sz="4400" b="1" dirty="0" smtClean="0"/>
              <a:t>Vstupy kombinačných logických obvodov</a:t>
            </a:r>
            <a:endParaRPr lang="cs-CZ" sz="4400" b="1" dirty="0"/>
          </a:p>
        </p:txBody>
      </p:sp>
      <p:sp>
        <p:nvSpPr>
          <p:cNvPr id="9" name="TextovéPole 8"/>
          <p:cNvSpPr txBox="1"/>
          <p:nvPr/>
        </p:nvSpPr>
        <p:spPr>
          <a:xfrm>
            <a:off x="260410" y="1295400"/>
            <a:ext cx="4460132" cy="523220"/>
          </a:xfrm>
          <a:prstGeom prst="rect">
            <a:avLst/>
          </a:prstGeom>
          <a:noFill/>
        </p:spPr>
        <p:txBody>
          <a:bodyPr wrap="none" rtlCol="0">
            <a:spAutoFit/>
          </a:bodyPr>
          <a:lstStyle/>
          <a:p>
            <a:r>
              <a:rPr lang="sk-SK" sz="2800" b="1" i="1" dirty="0" smtClean="0">
                <a:solidFill>
                  <a:srgbClr val="C00000"/>
                </a:solidFill>
              </a:rPr>
              <a:t>Prepínanie pomocou spínača</a:t>
            </a:r>
            <a:endParaRPr lang="cs-CZ" sz="2800" b="1" i="1" dirty="0">
              <a:solidFill>
                <a:srgbClr val="C00000"/>
              </a:solidFill>
            </a:endParaRPr>
          </a:p>
        </p:txBody>
      </p:sp>
      <p:pic>
        <p:nvPicPr>
          <p:cNvPr id="3077" name="Picture 5" descr="VstupKO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592" y="1818620"/>
            <a:ext cx="2648008" cy="1915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6" descr="VstupKO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498" y="3912275"/>
            <a:ext cx="277325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ovéPole 9"/>
          <p:cNvSpPr txBox="1"/>
          <p:nvPr/>
        </p:nvSpPr>
        <p:spPr>
          <a:xfrm>
            <a:off x="3123488" y="1818620"/>
            <a:ext cx="5867400" cy="1815882"/>
          </a:xfrm>
          <a:prstGeom prst="rect">
            <a:avLst/>
          </a:prstGeom>
          <a:noFill/>
        </p:spPr>
        <p:txBody>
          <a:bodyPr wrap="square" rtlCol="0">
            <a:spAutoFit/>
          </a:bodyPr>
          <a:lstStyle/>
          <a:p>
            <a:r>
              <a:rPr lang="sk-SK" sz="2800" b="1" dirty="0" smtClean="0">
                <a:solidFill>
                  <a:schemeClr val="bg1"/>
                </a:solidFill>
              </a:rPr>
              <a:t>Dobré</a:t>
            </a:r>
            <a:r>
              <a:rPr lang="sk-SK" sz="2800" dirty="0" smtClean="0">
                <a:solidFill>
                  <a:schemeClr val="bg1"/>
                </a:solidFill>
              </a:rPr>
              <a:t> (pozor, spínače bývajú označené 0 a 1, čo prináša problémy pre niektoré zapojenie – spínač je zapojený obrátene)</a:t>
            </a:r>
            <a:endParaRPr lang="cs-CZ" sz="2800" dirty="0">
              <a:solidFill>
                <a:schemeClr val="bg1"/>
              </a:solidFill>
            </a:endParaRPr>
          </a:p>
        </p:txBody>
      </p:sp>
      <p:sp>
        <p:nvSpPr>
          <p:cNvPr id="13" name="TextovéPole 12"/>
          <p:cNvSpPr txBox="1"/>
          <p:nvPr/>
        </p:nvSpPr>
        <p:spPr>
          <a:xfrm>
            <a:off x="3123488" y="3912275"/>
            <a:ext cx="5867400" cy="2031325"/>
          </a:xfrm>
          <a:prstGeom prst="rect">
            <a:avLst/>
          </a:prstGeom>
          <a:noFill/>
        </p:spPr>
        <p:txBody>
          <a:bodyPr wrap="square" rtlCol="0">
            <a:spAutoFit/>
          </a:bodyPr>
          <a:lstStyle/>
          <a:p>
            <a:r>
              <a:rPr lang="sk-SK" sz="2800" b="1" dirty="0" smtClean="0">
                <a:solidFill>
                  <a:schemeClr val="bg1"/>
                </a:solidFill>
              </a:rPr>
              <a:t>Lepšie zapojenie </a:t>
            </a:r>
            <a:r>
              <a:rPr lang="sk-SK" sz="2800" dirty="0" smtClean="0">
                <a:solidFill>
                  <a:schemeClr val="bg1"/>
                </a:solidFill>
              </a:rPr>
              <a:t>je s dvojicou odporov lebo umožňuje pripojenie filtračného kondenzátora, ktorý potláča mechanické zákmity spínača.</a:t>
            </a:r>
          </a:p>
          <a:p>
            <a:endParaRPr lang="sk-SK" sz="1400" i="1" dirty="0" smtClean="0">
              <a:solidFill>
                <a:schemeClr val="bg1"/>
              </a:solidFill>
            </a:endParaRPr>
          </a:p>
        </p:txBody>
      </p:sp>
      <p:sp>
        <p:nvSpPr>
          <p:cNvPr id="11"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12" name="Objekt 11"/>
          <p:cNvGraphicFramePr>
            <a:graphicFrameLocks noChangeAspect="1"/>
          </p:cNvGraphicFramePr>
          <p:nvPr>
            <p:extLst>
              <p:ext uri="{D42A27DB-BD31-4B8C-83A1-F6EECF244321}">
                <p14:modId xmlns:p14="http://schemas.microsoft.com/office/powerpoint/2010/main" val="822695183"/>
              </p:ext>
            </p:extLst>
          </p:nvPr>
        </p:nvGraphicFramePr>
        <p:xfrm>
          <a:off x="224803" y="6019800"/>
          <a:ext cx="3408279" cy="722469"/>
        </p:xfrm>
        <a:graphic>
          <a:graphicData uri="http://schemas.openxmlformats.org/presentationml/2006/ole">
            <mc:AlternateContent xmlns:mc="http://schemas.openxmlformats.org/markup-compatibility/2006">
              <mc:Choice xmlns:v="urn:schemas-microsoft-com:vml" Requires="v">
                <p:oleObj spid="_x0000_s3131" name="Rovnica" r:id="rId5" imgW="2679700" imgH="444500" progId="Equation.3">
                  <p:embed/>
                </p:oleObj>
              </mc:Choice>
              <mc:Fallback>
                <p:oleObj name="Rovnica" r:id="rId5" imgW="2679700" imgH="44450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4803" y="6019800"/>
                        <a:ext cx="3408279" cy="722469"/>
                      </a:xfrm>
                      <a:prstGeom prst="rect">
                        <a:avLst/>
                      </a:prstGeom>
                      <a:noFill/>
                    </p:spPr>
                  </p:pic>
                </p:oleObj>
              </mc:Fallback>
            </mc:AlternateContent>
          </a:graphicData>
        </a:graphic>
      </p:graphicFrame>
      <p:sp>
        <p:nvSpPr>
          <p:cNvPr id="14" name="TextovéPole 13"/>
          <p:cNvSpPr txBox="1"/>
          <p:nvPr/>
        </p:nvSpPr>
        <p:spPr>
          <a:xfrm>
            <a:off x="3962400" y="5833054"/>
            <a:ext cx="5028488" cy="1384995"/>
          </a:xfrm>
          <a:prstGeom prst="rect">
            <a:avLst/>
          </a:prstGeom>
          <a:noFill/>
        </p:spPr>
        <p:txBody>
          <a:bodyPr wrap="square" rtlCol="0">
            <a:spAutoFit/>
          </a:bodyPr>
          <a:lstStyle/>
          <a:p>
            <a:r>
              <a:rPr lang="sk-SK" sz="2800" b="1" i="1" dirty="0">
                <a:solidFill>
                  <a:schemeClr val="bg1"/>
                </a:solidFill>
              </a:rPr>
              <a:t>Treba určiť delič R1-R2 aby boli splnené podmienky V</a:t>
            </a:r>
            <a:r>
              <a:rPr lang="sk-SK" sz="2800" b="1" i="1" baseline="-25000" dirty="0">
                <a:solidFill>
                  <a:schemeClr val="bg1"/>
                </a:solidFill>
              </a:rPr>
              <a:t>IL</a:t>
            </a:r>
            <a:r>
              <a:rPr lang="sk-SK" sz="2800" b="1" i="1" dirty="0">
                <a:solidFill>
                  <a:schemeClr val="bg1"/>
                </a:solidFill>
              </a:rPr>
              <a:t> a V</a:t>
            </a:r>
            <a:r>
              <a:rPr lang="sk-SK" sz="2800" b="1" i="1" baseline="-25000" dirty="0">
                <a:solidFill>
                  <a:schemeClr val="bg1"/>
                </a:solidFill>
              </a:rPr>
              <a:t>IH</a:t>
            </a:r>
            <a:r>
              <a:rPr lang="sk-SK" sz="2800" b="1" dirty="0">
                <a:solidFill>
                  <a:schemeClr val="bg1"/>
                </a:solidFill>
              </a:rPr>
              <a:t>.  </a:t>
            </a:r>
            <a:endParaRPr lang="cs-CZ" sz="2800" b="1" dirty="0">
              <a:solidFill>
                <a:schemeClr val="bg1"/>
              </a:solidFill>
            </a:endParaRPr>
          </a:p>
          <a:p>
            <a:endParaRPr lang="cs-CZ" sz="2800" dirty="0"/>
          </a:p>
        </p:txBody>
      </p:sp>
    </p:spTree>
    <p:extLst>
      <p:ext uri="{BB962C8B-B14F-4D97-AF65-F5344CB8AC3E}">
        <p14:creationId xmlns:p14="http://schemas.microsoft.com/office/powerpoint/2010/main" val="231718683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76200"/>
            <a:ext cx="8382000" cy="1218795"/>
          </a:xfrm>
        </p:spPr>
        <p:txBody>
          <a:bodyPr/>
          <a:lstStyle/>
          <a:p>
            <a:r>
              <a:rPr lang="sk-SK" sz="4400" b="1" dirty="0" smtClean="0"/>
              <a:t>Vstupy kombinačných logických obvodov</a:t>
            </a:r>
            <a:endParaRPr lang="cs-CZ" sz="4400" b="1" dirty="0"/>
          </a:p>
        </p:txBody>
      </p:sp>
      <p:sp>
        <p:nvSpPr>
          <p:cNvPr id="5" name="TextovéPole 4"/>
          <p:cNvSpPr txBox="1"/>
          <p:nvPr/>
        </p:nvSpPr>
        <p:spPr>
          <a:xfrm>
            <a:off x="260410" y="1381780"/>
            <a:ext cx="7723717" cy="523220"/>
          </a:xfrm>
          <a:prstGeom prst="rect">
            <a:avLst/>
          </a:prstGeom>
          <a:noFill/>
        </p:spPr>
        <p:txBody>
          <a:bodyPr wrap="none" rtlCol="0">
            <a:spAutoFit/>
          </a:bodyPr>
          <a:lstStyle/>
          <a:p>
            <a:r>
              <a:rPr lang="sk-SK" sz="2800" b="1" i="1" dirty="0" smtClean="0">
                <a:solidFill>
                  <a:srgbClr val="C00000"/>
                </a:solidFill>
              </a:rPr>
              <a:t>Ošetrenie </a:t>
            </a:r>
            <a:r>
              <a:rPr lang="sk-SK" sz="2800" b="1" i="1" dirty="0" err="1" smtClean="0">
                <a:solidFill>
                  <a:srgbClr val="C00000"/>
                </a:solidFill>
              </a:rPr>
              <a:t>inicializačných</a:t>
            </a:r>
            <a:r>
              <a:rPr lang="sk-SK" sz="2800" b="1" i="1" dirty="0" smtClean="0">
                <a:solidFill>
                  <a:srgbClr val="C00000"/>
                </a:solidFill>
              </a:rPr>
              <a:t> vstupov, </a:t>
            </a:r>
            <a:r>
              <a:rPr lang="sk-SK" sz="2800" b="1" i="1" dirty="0" smtClean="0">
                <a:solidFill>
                  <a:schemeClr val="bg1"/>
                </a:solidFill>
              </a:rPr>
              <a:t>napr. RESET, INI</a:t>
            </a:r>
            <a:endParaRPr lang="cs-CZ" sz="2800" b="1" i="1" dirty="0">
              <a:solidFill>
                <a:schemeClr val="bg1"/>
              </a:solidFill>
            </a:endParaRPr>
          </a:p>
        </p:txBody>
      </p:sp>
      <p:pic>
        <p:nvPicPr>
          <p:cNvPr id="4098" name="Picture 2" descr="VstupKO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09800"/>
            <a:ext cx="399906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ovéPole 5"/>
          <p:cNvSpPr txBox="1"/>
          <p:nvPr/>
        </p:nvSpPr>
        <p:spPr>
          <a:xfrm>
            <a:off x="4466602" y="2057400"/>
            <a:ext cx="4296398" cy="4401205"/>
          </a:xfrm>
          <a:prstGeom prst="rect">
            <a:avLst/>
          </a:prstGeom>
          <a:noFill/>
        </p:spPr>
        <p:txBody>
          <a:bodyPr wrap="square" rtlCol="0">
            <a:spAutoFit/>
          </a:bodyPr>
          <a:lstStyle/>
          <a:p>
            <a:r>
              <a:rPr lang="sk-SK" sz="2800" dirty="0" smtClean="0">
                <a:solidFill>
                  <a:schemeClr val="bg1"/>
                </a:solidFill>
              </a:rPr>
              <a:t>Nepoužívame spínač ani prepínač, ale vyžaduje sa automatická funkcia pomocného obvodu napr.</a:t>
            </a:r>
          </a:p>
          <a:p>
            <a:r>
              <a:rPr lang="sk-SK" sz="2800" dirty="0" smtClean="0">
                <a:solidFill>
                  <a:schemeClr val="bg1"/>
                </a:solidFill>
              </a:rPr>
              <a:t>pri zapnutí napájacieho napätia – vygenerovanie nulovacieho impulzu na definovanie počiatočného stavu hlavne sekvenčných obvodov.   </a:t>
            </a:r>
            <a:endParaRPr lang="cs-CZ" sz="2800" dirty="0">
              <a:solidFill>
                <a:schemeClr val="bg1"/>
              </a:solidFill>
            </a:endParaRPr>
          </a:p>
        </p:txBody>
      </p:sp>
    </p:spTree>
    <p:extLst>
      <p:ext uri="{BB962C8B-B14F-4D97-AF65-F5344CB8AC3E}">
        <p14:creationId xmlns:p14="http://schemas.microsoft.com/office/powerpoint/2010/main" val="361285126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76200"/>
            <a:ext cx="8382000" cy="1218795"/>
          </a:xfrm>
        </p:spPr>
        <p:txBody>
          <a:bodyPr/>
          <a:lstStyle/>
          <a:p>
            <a:r>
              <a:rPr lang="sk-SK" sz="4400" b="1" dirty="0" smtClean="0"/>
              <a:t>Vstupy sekvenčných logických </a:t>
            </a:r>
            <a:br>
              <a:rPr lang="sk-SK" sz="4400" b="1" dirty="0" smtClean="0"/>
            </a:br>
            <a:r>
              <a:rPr lang="sk-SK" sz="4400" b="1" dirty="0" smtClean="0"/>
              <a:t>obvodov</a:t>
            </a:r>
            <a:endParaRPr lang="cs-CZ" sz="4400" b="1" dirty="0"/>
          </a:p>
        </p:txBody>
      </p:sp>
      <p:pic>
        <p:nvPicPr>
          <p:cNvPr id="5122" name="Picture 2" descr="VstupyS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24000"/>
            <a:ext cx="3200400" cy="476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p:cNvSpPr txBox="1"/>
          <p:nvPr/>
        </p:nvSpPr>
        <p:spPr>
          <a:xfrm>
            <a:off x="3810000" y="1676400"/>
            <a:ext cx="5105400" cy="954107"/>
          </a:xfrm>
          <a:prstGeom prst="rect">
            <a:avLst/>
          </a:prstGeom>
          <a:noFill/>
        </p:spPr>
        <p:txBody>
          <a:bodyPr wrap="square" rtlCol="0">
            <a:spAutoFit/>
          </a:bodyPr>
          <a:lstStyle/>
          <a:p>
            <a:r>
              <a:rPr lang="sk-SK" sz="2800" dirty="0" smtClean="0">
                <a:solidFill>
                  <a:schemeClr val="bg1"/>
                </a:solidFill>
              </a:rPr>
              <a:t>Hodinový vstup aktívny na úroveň</a:t>
            </a:r>
          </a:p>
          <a:p>
            <a:r>
              <a:rPr lang="sk-SK" sz="2800" dirty="0" smtClean="0">
                <a:solidFill>
                  <a:schemeClr val="bg1"/>
                </a:solidFill>
              </a:rPr>
              <a:t>H. Aktívna je hrana HL.</a:t>
            </a:r>
            <a:endParaRPr lang="cs-CZ" sz="2800" dirty="0">
              <a:solidFill>
                <a:schemeClr val="bg1"/>
              </a:solidFill>
            </a:endParaRPr>
          </a:p>
        </p:txBody>
      </p:sp>
      <p:sp>
        <p:nvSpPr>
          <p:cNvPr id="7" name="TextovéPole 6"/>
          <p:cNvSpPr txBox="1"/>
          <p:nvPr/>
        </p:nvSpPr>
        <p:spPr>
          <a:xfrm>
            <a:off x="3815697" y="2796977"/>
            <a:ext cx="5105400" cy="954107"/>
          </a:xfrm>
          <a:prstGeom prst="rect">
            <a:avLst/>
          </a:prstGeom>
          <a:noFill/>
        </p:spPr>
        <p:txBody>
          <a:bodyPr wrap="square" rtlCol="0">
            <a:spAutoFit/>
          </a:bodyPr>
          <a:lstStyle/>
          <a:p>
            <a:r>
              <a:rPr lang="sk-SK" sz="2800" dirty="0" smtClean="0">
                <a:solidFill>
                  <a:schemeClr val="bg1"/>
                </a:solidFill>
              </a:rPr>
              <a:t>Hodinový vstup aktívny na úroveň</a:t>
            </a:r>
          </a:p>
          <a:p>
            <a:r>
              <a:rPr lang="sk-SK" sz="2800" dirty="0" smtClean="0">
                <a:solidFill>
                  <a:schemeClr val="bg1"/>
                </a:solidFill>
              </a:rPr>
              <a:t>L. Aktívna je hrana LH.</a:t>
            </a:r>
            <a:endParaRPr lang="cs-CZ" sz="2800" dirty="0">
              <a:solidFill>
                <a:schemeClr val="bg1"/>
              </a:solidFill>
            </a:endParaRPr>
          </a:p>
        </p:txBody>
      </p:sp>
      <p:sp>
        <p:nvSpPr>
          <p:cNvPr id="8" name="TextovéPole 7"/>
          <p:cNvSpPr txBox="1"/>
          <p:nvPr/>
        </p:nvSpPr>
        <p:spPr>
          <a:xfrm>
            <a:off x="3815697" y="4026493"/>
            <a:ext cx="5105400" cy="954107"/>
          </a:xfrm>
          <a:prstGeom prst="rect">
            <a:avLst/>
          </a:prstGeom>
          <a:noFill/>
        </p:spPr>
        <p:txBody>
          <a:bodyPr wrap="square" rtlCol="0">
            <a:spAutoFit/>
          </a:bodyPr>
          <a:lstStyle/>
          <a:p>
            <a:r>
              <a:rPr lang="sk-SK" sz="2800" dirty="0" smtClean="0">
                <a:solidFill>
                  <a:schemeClr val="bg1"/>
                </a:solidFill>
              </a:rPr>
              <a:t>Hodinový vstup aktívny na hranu LH.</a:t>
            </a:r>
            <a:endParaRPr lang="cs-CZ" sz="2800" dirty="0">
              <a:solidFill>
                <a:schemeClr val="bg1"/>
              </a:solidFill>
            </a:endParaRPr>
          </a:p>
        </p:txBody>
      </p:sp>
      <p:sp>
        <p:nvSpPr>
          <p:cNvPr id="9" name="TextovéPole 8"/>
          <p:cNvSpPr txBox="1"/>
          <p:nvPr/>
        </p:nvSpPr>
        <p:spPr>
          <a:xfrm>
            <a:off x="3832076" y="5181600"/>
            <a:ext cx="5105400" cy="954107"/>
          </a:xfrm>
          <a:prstGeom prst="rect">
            <a:avLst/>
          </a:prstGeom>
          <a:noFill/>
        </p:spPr>
        <p:txBody>
          <a:bodyPr wrap="square" rtlCol="0">
            <a:spAutoFit/>
          </a:bodyPr>
          <a:lstStyle/>
          <a:p>
            <a:r>
              <a:rPr lang="sk-SK" sz="2800" dirty="0" smtClean="0">
                <a:solidFill>
                  <a:schemeClr val="bg1"/>
                </a:solidFill>
              </a:rPr>
              <a:t>Hodinový vstup aktívny na hranu HL.</a:t>
            </a:r>
            <a:endParaRPr lang="cs-CZ" sz="2800" dirty="0">
              <a:solidFill>
                <a:schemeClr val="bg1"/>
              </a:solidFill>
            </a:endParaRPr>
          </a:p>
        </p:txBody>
      </p:sp>
    </p:spTree>
    <p:extLst>
      <p:ext uri="{BB962C8B-B14F-4D97-AF65-F5344CB8AC3E}">
        <p14:creationId xmlns:p14="http://schemas.microsoft.com/office/powerpoint/2010/main" val="419097167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76200"/>
            <a:ext cx="8382000" cy="1218795"/>
          </a:xfrm>
        </p:spPr>
        <p:txBody>
          <a:bodyPr/>
          <a:lstStyle/>
          <a:p>
            <a:r>
              <a:rPr lang="sk-SK" sz="4400" b="1" dirty="0" smtClean="0"/>
              <a:t>Vstupy sekvenčných logických </a:t>
            </a:r>
            <a:br>
              <a:rPr lang="sk-SK" sz="4400" b="1" dirty="0" smtClean="0"/>
            </a:br>
            <a:r>
              <a:rPr lang="sk-SK" sz="4400" b="1" dirty="0" smtClean="0"/>
              <a:t>obvodov</a:t>
            </a:r>
            <a:endParaRPr lang="cs-CZ" sz="4400" b="1" dirty="0"/>
          </a:p>
        </p:txBody>
      </p:sp>
      <p:pic>
        <p:nvPicPr>
          <p:cNvPr id="6146" name="Picture 2" descr="VstupS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981200"/>
            <a:ext cx="3352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p:cNvSpPr txBox="1"/>
          <p:nvPr/>
        </p:nvSpPr>
        <p:spPr>
          <a:xfrm>
            <a:off x="3962400" y="1366604"/>
            <a:ext cx="4953000" cy="5509200"/>
          </a:xfrm>
          <a:prstGeom prst="rect">
            <a:avLst/>
          </a:prstGeom>
          <a:noFill/>
        </p:spPr>
        <p:txBody>
          <a:bodyPr wrap="square" rtlCol="0">
            <a:spAutoFit/>
          </a:bodyPr>
          <a:lstStyle/>
          <a:p>
            <a:r>
              <a:rPr lang="sk-SK" sz="3200" dirty="0" smtClean="0">
                <a:solidFill>
                  <a:schemeClr val="bg1"/>
                </a:solidFill>
              </a:rPr>
              <a:t>Pri hodinových vstupoch citlivých na úroveň môžeme použiť zapojenie vstupov ako pri kombinačných obvodoch. Ak sú vstupy citlivé na hranu impulzu, snažíme sa vygenerovať úzky impulz  </a:t>
            </a:r>
            <a:r>
              <a:rPr lang="de-DE" sz="3200" dirty="0" smtClean="0">
                <a:solidFill>
                  <a:schemeClr val="bg1"/>
                </a:solidFill>
              </a:rPr>
              <a:t>s</a:t>
            </a:r>
            <a:r>
              <a:rPr lang="sk-SK" sz="3200" dirty="0" smtClean="0">
                <a:solidFill>
                  <a:schemeClr val="bg1"/>
                </a:solidFill>
              </a:rPr>
              <a:t>o zachovanou zodpovedajúcou hranou kvôli potlačeniu doby zopnutia spínača. </a:t>
            </a:r>
            <a:endParaRPr lang="cs-CZ" sz="3200" dirty="0">
              <a:solidFill>
                <a:schemeClr val="bg1"/>
              </a:solidFill>
            </a:endParaRPr>
          </a:p>
        </p:txBody>
      </p:sp>
    </p:spTree>
    <p:extLst>
      <p:ext uri="{BB962C8B-B14F-4D97-AF65-F5344CB8AC3E}">
        <p14:creationId xmlns:p14="http://schemas.microsoft.com/office/powerpoint/2010/main" val="309099019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Prenos signálu logickým členom</a:t>
            </a:r>
            <a:endParaRPr lang="cs-CZ" b="1" dirty="0"/>
          </a:p>
        </p:txBody>
      </p:sp>
      <p:pic>
        <p:nvPicPr>
          <p:cNvPr id="7170" name="Picture 2" descr="Oneskoren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895600"/>
            <a:ext cx="4562742"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ovéPole 3"/>
          <p:cNvSpPr txBox="1"/>
          <p:nvPr/>
        </p:nvSpPr>
        <p:spPr>
          <a:xfrm>
            <a:off x="228599" y="1371600"/>
            <a:ext cx="8686801" cy="1815882"/>
          </a:xfrm>
          <a:prstGeom prst="rect">
            <a:avLst/>
          </a:prstGeom>
          <a:noFill/>
        </p:spPr>
        <p:txBody>
          <a:bodyPr wrap="square" rtlCol="0">
            <a:spAutoFit/>
          </a:bodyPr>
          <a:lstStyle/>
          <a:p>
            <a:r>
              <a:rPr lang="sk-SK" sz="2800" dirty="0" smtClean="0">
                <a:solidFill>
                  <a:schemeClr val="bg1"/>
                </a:solidFill>
              </a:rPr>
              <a:t>Pri prechode signálu každým elektronickým obvodom dochádza k oneskoreniu výstupného signálu voči vstupnému – prechodové oneskorenie t</a:t>
            </a:r>
            <a:r>
              <a:rPr lang="sk-SK" sz="2800" baseline="-25000" dirty="0" smtClean="0">
                <a:solidFill>
                  <a:schemeClr val="bg1"/>
                </a:solidFill>
              </a:rPr>
              <a:t>p</a:t>
            </a:r>
            <a:r>
              <a:rPr lang="sk-SK" sz="2800" dirty="0" smtClean="0">
                <a:solidFill>
                  <a:schemeClr val="bg1"/>
                </a:solidFill>
              </a:rPr>
              <a:t>. Je definované pre 50</a:t>
            </a:r>
            <a:r>
              <a:rPr lang="en-US" sz="2800" dirty="0" smtClean="0">
                <a:solidFill>
                  <a:schemeClr val="bg1"/>
                </a:solidFill>
              </a:rPr>
              <a:t>%</a:t>
            </a:r>
            <a:r>
              <a:rPr lang="sk-SK" sz="2800" dirty="0" smtClean="0">
                <a:solidFill>
                  <a:schemeClr val="bg1"/>
                </a:solidFill>
              </a:rPr>
              <a:t> úrovne vstupných </a:t>
            </a:r>
            <a:endParaRPr lang="cs-CZ" sz="2800" dirty="0">
              <a:solidFill>
                <a:schemeClr val="bg1"/>
              </a:solidFill>
            </a:endParaRPr>
          </a:p>
        </p:txBody>
      </p:sp>
      <p:sp>
        <p:nvSpPr>
          <p:cNvPr id="6" name="TextovéPole 5"/>
          <p:cNvSpPr txBox="1"/>
          <p:nvPr/>
        </p:nvSpPr>
        <p:spPr>
          <a:xfrm>
            <a:off x="255661" y="3124200"/>
            <a:ext cx="4011539" cy="3108543"/>
          </a:xfrm>
          <a:prstGeom prst="rect">
            <a:avLst/>
          </a:prstGeom>
          <a:noFill/>
        </p:spPr>
        <p:txBody>
          <a:bodyPr wrap="square" rtlCol="0">
            <a:spAutoFit/>
          </a:bodyPr>
          <a:lstStyle/>
          <a:p>
            <a:r>
              <a:rPr lang="sk-SK" sz="2800" dirty="0">
                <a:solidFill>
                  <a:schemeClr val="bg1"/>
                </a:solidFill>
              </a:rPr>
              <a:t>a</a:t>
            </a:r>
            <a:r>
              <a:rPr lang="sk-SK" sz="2800" dirty="0" smtClean="0">
                <a:solidFill>
                  <a:schemeClr val="bg1"/>
                </a:solidFill>
              </a:rPr>
              <a:t> výstupných signálov logického obvodu  a môže byť špecifikované aj s vyznačením zmyslu prechodu medzi logickými úrovňami. </a:t>
            </a:r>
          </a:p>
          <a:p>
            <a:r>
              <a:rPr lang="sk-SK" sz="2800" dirty="0" smtClean="0">
                <a:solidFill>
                  <a:schemeClr val="bg1"/>
                </a:solidFill>
              </a:rPr>
              <a:t>(t</a:t>
            </a:r>
            <a:r>
              <a:rPr lang="sk-SK" sz="2800" baseline="-25000" dirty="0" smtClean="0">
                <a:solidFill>
                  <a:schemeClr val="bg1"/>
                </a:solidFill>
              </a:rPr>
              <a:t>pHL </a:t>
            </a:r>
            <a:r>
              <a:rPr lang="sk-SK" sz="2800" dirty="0" smtClean="0">
                <a:solidFill>
                  <a:schemeClr val="bg1"/>
                </a:solidFill>
              </a:rPr>
              <a:t>, t</a:t>
            </a:r>
            <a:r>
              <a:rPr lang="sk-SK" sz="2800" baseline="-25000" dirty="0" smtClean="0">
                <a:solidFill>
                  <a:schemeClr val="bg1"/>
                </a:solidFill>
              </a:rPr>
              <a:t>pLH</a:t>
            </a:r>
            <a:r>
              <a:rPr lang="sk-SK" sz="2800" dirty="0" smtClean="0">
                <a:solidFill>
                  <a:schemeClr val="bg1"/>
                </a:solidFill>
              </a:rPr>
              <a:t>)</a:t>
            </a:r>
            <a:endParaRPr lang="cs-CZ" sz="2800" dirty="0">
              <a:solidFill>
                <a:schemeClr val="bg1"/>
              </a:solidFill>
            </a:endParaRPr>
          </a:p>
        </p:txBody>
      </p:sp>
    </p:spTree>
    <p:extLst>
      <p:ext uri="{BB962C8B-B14F-4D97-AF65-F5344CB8AC3E}">
        <p14:creationId xmlns:p14="http://schemas.microsoft.com/office/powerpoint/2010/main" val="37233520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1</TotalTime>
  <Words>1115</Words>
  <Application>Microsoft Office PowerPoint</Application>
  <PresentationFormat>Prezentácia na obrazovke (4:3)</PresentationFormat>
  <Paragraphs>138</Paragraphs>
  <Slides>23</Slides>
  <Notes>1</Notes>
  <HiddenSlides>0</HiddenSlides>
  <MMClips>0</MMClips>
  <ScaleCrop>false</ScaleCrop>
  <HeadingPairs>
    <vt:vector size="6" baseType="variant">
      <vt:variant>
        <vt:lpstr>Motív</vt:lpstr>
      </vt:variant>
      <vt:variant>
        <vt:i4>2</vt:i4>
      </vt:variant>
      <vt:variant>
        <vt:lpstr>Vložené servery OLE</vt:lpstr>
      </vt:variant>
      <vt:variant>
        <vt:i4>1</vt:i4>
      </vt:variant>
      <vt:variant>
        <vt:lpstr>Nadpisy snímok</vt:lpstr>
      </vt:variant>
      <vt:variant>
        <vt:i4>23</vt:i4>
      </vt:variant>
    </vt:vector>
  </HeadingPairs>
  <TitlesOfParts>
    <vt:vector size="26" baseType="lpstr">
      <vt:lpstr>TS010286790</vt:lpstr>
      <vt:lpstr>White with Courier font for code slides</vt:lpstr>
      <vt:lpstr>Rovnica</vt:lpstr>
      <vt:lpstr>LOGICKÉ Systémy</vt:lpstr>
      <vt:lpstr>OBSAH</vt:lpstr>
      <vt:lpstr>Vstupy kombinačných logických obvodov</vt:lpstr>
      <vt:lpstr>Vstupy kombinačných logických obvodov</vt:lpstr>
      <vt:lpstr>Vstupy kombinačných logických obvodov</vt:lpstr>
      <vt:lpstr>Vstupy kombinačných logických obvodov</vt:lpstr>
      <vt:lpstr>Vstupy sekvenčných logických  obvodov</vt:lpstr>
      <vt:lpstr>Vstupy sekvenčných logických  obvodov</vt:lpstr>
      <vt:lpstr>Prenos signálu logickým členom</vt:lpstr>
      <vt:lpstr>Neregulárne stavy (hazardy) v logických obvodoch</vt:lpstr>
      <vt:lpstr>Neregulárne stavy (hazardy) v logických obvodoch</vt:lpstr>
      <vt:lpstr>Neregulárne stavy (hazardy) v logických obvodoch</vt:lpstr>
      <vt:lpstr>Neregulárne stavy (hazardy) v logických obvodoch</vt:lpstr>
      <vt:lpstr>Vetvenie výstupov</vt:lpstr>
      <vt:lpstr>Vetvenie výstupov</vt:lpstr>
      <vt:lpstr>Prevodové charakteristiky  logických členov</vt:lpstr>
      <vt:lpstr>Prevodové charakteristiky  logických členov</vt:lpstr>
      <vt:lpstr>Rušenie číslicových obvodov</vt:lpstr>
      <vt:lpstr>Rušenie číslicových obvodov</vt:lpstr>
      <vt:lpstr>Rušenie číslicových obvodov</vt:lpstr>
      <vt:lpstr>Rušenie číslicových obvodov</vt:lpstr>
      <vt:lpstr>Porovnanie rôznych typov  logických obvodov</vt:lpstr>
      <vt:lpstr>KONIEC</vt:lpstr>
    </vt:vector>
  </TitlesOfParts>
  <Company>FEI STU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Vlado</dc:creator>
  <cp:lastModifiedBy>daniela</cp:lastModifiedBy>
  <cp:revision>116</cp:revision>
  <dcterms:created xsi:type="dcterms:W3CDTF">2011-09-26T09:33:29Z</dcterms:created>
  <dcterms:modified xsi:type="dcterms:W3CDTF">2011-11-09T05:52:36Z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